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1.jpe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1pPr>
    <a:lvl2pPr marL="0" marR="0" indent="4572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2pPr>
    <a:lvl3pPr marL="0" marR="0" indent="9144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3pPr>
    <a:lvl4pPr marL="0" marR="0" indent="13716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4pPr>
    <a:lvl5pPr marL="0" marR="0" indent="18288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5pPr>
    <a:lvl6pPr marL="0" marR="0" indent="22860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6pPr>
    <a:lvl7pPr marL="0" marR="0" indent="27432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7pPr>
    <a:lvl8pPr marL="0" marR="0" indent="32004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8pPr>
    <a:lvl9pPr marL="0" marR="0" indent="36576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8F44A2F1-9E1F-4B54-A3A2-5F16C0AD49E2}"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8" name="Shape 168"/>
          <p:cNvSpPr/>
          <p:nvPr>
            <p:ph type="sldImg"/>
          </p:nvPr>
        </p:nvSpPr>
        <p:spPr>
          <a:xfrm>
            <a:off x="1143000" y="685800"/>
            <a:ext cx="4572000" cy="3429000"/>
          </a:xfrm>
          <a:prstGeom prst="rect">
            <a:avLst/>
          </a:prstGeom>
        </p:spPr>
        <p:txBody>
          <a:bodyPr/>
          <a:lstStyle/>
          <a:p>
            <a:pPr/>
          </a:p>
        </p:txBody>
      </p:sp>
      <p:sp>
        <p:nvSpPr>
          <p:cNvPr id="169" name="Shape 16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Shape 184"/>
          <p:cNvSpPr/>
          <p:nvPr>
            <p:ph type="sldImg"/>
          </p:nvPr>
        </p:nvSpPr>
        <p:spPr>
          <a:prstGeom prst="rect">
            <a:avLst/>
          </a:prstGeom>
        </p:spPr>
        <p:txBody>
          <a:bodyPr/>
          <a:lstStyle/>
          <a:p>
            <a:pPr/>
          </a:p>
        </p:txBody>
      </p:sp>
      <p:sp>
        <p:nvSpPr>
          <p:cNvPr id="185" name="Shape 185"/>
          <p:cNvSpPr/>
          <p:nvPr>
            <p:ph type="body" sz="quarter" idx="1"/>
          </p:nvPr>
        </p:nvSpPr>
        <p:spPr>
          <a:prstGeom prst="rect">
            <a:avLst/>
          </a:prstGeom>
        </p:spPr>
        <p:txBody>
          <a:bodyPr/>
          <a:lstStyle/>
          <a:p>
            <a:pPr/>
            <a:r>
              <a:t>37M+ articles at this moment on PubMed and every day around 3000+ new articles are published.</a:t>
            </a:r>
          </a:p>
          <a:p>
            <a:pPr/>
            <a:r>
              <a:t>So it calls for automated Knowledge Discovery.</a:t>
            </a:r>
          </a:p>
          <a:p>
            <a:pPr/>
          </a:p>
          <a:p>
            <a:pPr/>
            <a:r>
              <a:t>1.5 million new items are added each year right now (i.e., more than two papers per min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Shape 240"/>
          <p:cNvSpPr/>
          <p:nvPr>
            <p:ph type="sldImg"/>
          </p:nvPr>
        </p:nvSpPr>
        <p:spPr>
          <a:prstGeom prst="rect">
            <a:avLst/>
          </a:prstGeom>
        </p:spPr>
        <p:txBody>
          <a:bodyPr/>
          <a:lstStyle/>
          <a:p>
            <a:pPr/>
          </a:p>
        </p:txBody>
      </p:sp>
      <p:sp>
        <p:nvSpPr>
          <p:cNvPr id="241" name="Shape 241"/>
          <p:cNvSpPr/>
          <p:nvPr>
            <p:ph type="body" sz="quarter" idx="1"/>
          </p:nvPr>
        </p:nvSpPr>
        <p:spPr>
          <a:prstGeom prst="rect">
            <a:avLst/>
          </a:prstGeom>
        </p:spPr>
        <p:txBody>
          <a:bodyPr/>
          <a:lstStyle/>
          <a:p>
            <a:pPr/>
            <a:r>
              <a:t>24 layers, 1024 hidden size, 16 attention heads.</a:t>
            </a:r>
          </a:p>
          <a:p>
            <a:pPr/>
            <a:r>
              <a:t>Multi-head attention mechanism allows the model to focus on different parts of the input text.</a:t>
            </a:r>
          </a:p>
          <a:p>
            <a:pPr/>
          </a:p>
          <a:p>
            <a:pPr/>
            <a:r>
              <a:t>347M parameters, enabling it to generate nuanced and contextually appropriate biomedical text.</a:t>
            </a:r>
          </a:p>
          <a:p>
            <a:pPr/>
          </a:p>
          <a:p>
            <a:pPr/>
            <a:r>
              <a:t>Total parameters: 347M (difference from GPT-2 due to vocabulary size).</a:t>
            </a:r>
          </a:p>
          <a:p>
            <a:pPr/>
            <a:r>
              <a:t>GPT2: 355M</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Shape 248"/>
          <p:cNvSpPr/>
          <p:nvPr>
            <p:ph type="sldImg"/>
          </p:nvPr>
        </p:nvSpPr>
        <p:spPr>
          <a:prstGeom prst="rect">
            <a:avLst/>
          </a:prstGeom>
        </p:spPr>
        <p:txBody>
          <a:bodyPr/>
          <a:lstStyle/>
          <a:p>
            <a:pPr/>
          </a:p>
        </p:txBody>
      </p:sp>
      <p:sp>
        <p:nvSpPr>
          <p:cNvPr id="249" name="Shape 249"/>
          <p:cNvSpPr/>
          <p:nvPr>
            <p:ph type="body" sz="quarter" idx="1"/>
          </p:nvPr>
        </p:nvSpPr>
        <p:spPr>
          <a:prstGeom prst="rect">
            <a:avLst/>
          </a:prstGeom>
        </p:spPr>
        <p:txBody>
          <a:bodyPr/>
          <a:lstStyle/>
          <a:p>
            <a:pPr/>
            <a:r>
              <a:t>Enables attention to different parts of the sequence.</a:t>
            </a:r>
          </a:p>
          <a:p>
            <a:pPr/>
            <a:r>
              <a:t>Handles both long-term and short-term dependencies.</a:t>
            </a:r>
          </a:p>
          <a:p>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Shape 255"/>
          <p:cNvSpPr/>
          <p:nvPr>
            <p:ph type="sldImg"/>
          </p:nvPr>
        </p:nvSpPr>
        <p:spPr>
          <a:prstGeom prst="rect">
            <a:avLst/>
          </a:prstGeom>
        </p:spPr>
        <p:txBody>
          <a:bodyPr/>
          <a:lstStyle/>
          <a:p>
            <a:pPr/>
          </a:p>
        </p:txBody>
      </p:sp>
      <p:sp>
        <p:nvSpPr>
          <p:cNvPr id="256" name="Shape 256"/>
          <p:cNvSpPr/>
          <p:nvPr>
            <p:ph type="body" sz="quarter" idx="1"/>
          </p:nvPr>
        </p:nvSpPr>
        <p:spPr>
          <a:prstGeom prst="rect">
            <a:avLst/>
          </a:prstGeom>
        </p:spPr>
        <p:txBody>
          <a:bodyPr/>
          <a:lstStyle/>
          <a:p>
            <a:pPr/>
            <a:r>
              <a:t>BioGPT is pre-trained on a substantial dataset of 15 million PubMed abstracts.</a:t>
            </a:r>
          </a:p>
          <a:p>
            <a:pPr/>
            <a:r>
              <a:t>Focus on high-quality, domain-specific biomedical texts.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Shape 261"/>
          <p:cNvSpPr/>
          <p:nvPr>
            <p:ph type="sldImg"/>
          </p:nvPr>
        </p:nvSpPr>
        <p:spPr>
          <a:prstGeom prst="rect">
            <a:avLst/>
          </a:prstGeom>
        </p:spPr>
        <p:txBody>
          <a:bodyPr/>
          <a:lstStyle/>
          <a:p>
            <a:pPr/>
          </a:p>
        </p:txBody>
      </p:sp>
      <p:sp>
        <p:nvSpPr>
          <p:cNvPr id="262" name="Shape 262"/>
          <p:cNvSpPr/>
          <p:nvPr>
            <p:ph type="body" sz="quarter" idx="1"/>
          </p:nvPr>
        </p:nvSpPr>
        <p:spPr>
          <a:prstGeom prst="rect">
            <a:avLst/>
          </a:prstGeom>
        </p:spPr>
        <p:txBody>
          <a:bodyPr/>
          <a:lstStyle/>
          <a:p>
            <a:pPr>
              <a:defRPr sz="2000"/>
            </a:pPr>
            <a:r>
              <a:t>A learning rate schedule is a strategy to adjust the learning rate during training, typically decreasing it over time to ensure faster convergence in the early stages and finer adjustments in later stages, improving overall model performance and stability.</a:t>
            </a:r>
          </a:p>
          <a:p>
            <a:pPr>
              <a:defRPr sz="2000"/>
            </a:pPr>
          </a:p>
          <a:p>
            <a:pPr>
              <a:defRPr sz="2000"/>
            </a:pPr>
            <a:r>
              <a:t>A step refers to a single update of the model's parameters after processing a batch of data.</a:t>
            </a:r>
          </a:p>
          <a:p>
            <a:pPr>
              <a:defRPr sz="2000"/>
            </a:pPr>
            <a:r>
              <a:t>An epoch is one complete pass through the entire training dataset.</a:t>
            </a:r>
          </a:p>
          <a:p>
            <a:pPr>
              <a:defRPr sz="2000"/>
            </a:pPr>
          </a:p>
          <a:p>
            <a:pPr>
              <a:defRPr sz="2000"/>
            </a:pPr>
            <a:r>
              <a:t>Total steps( 500,000  steps.)</a:t>
            </a:r>
          </a:p>
          <a:p>
            <a:pPr>
              <a:defRPr sz="2000"/>
            </a:pPr>
            <a:r>
              <a:t>A warm-up phase refers to starting with a small learning rate that gradually increases over a specified number of training steps before reaching the desired learning rate. This helps stabilize training by preventing large, unstable weight updates early in the process when the model is still learning basic patterns.</a:t>
            </a:r>
          </a:p>
          <a:p>
            <a:pPr/>
            <a:endParaRPr>
              <a:solidFill>
                <a:srgbClr val="FFFFFF"/>
              </a:solidFill>
            </a:endParaRPr>
          </a:p>
          <a:p>
            <a:pPr/>
            <a:endParaRPr>
              <a:solidFill>
                <a:srgbClr val="FFFFFF"/>
              </a:solidFill>
            </a:endParaRPr>
          </a:p>
          <a:p>
            <a:pPr/>
          </a:p>
          <a:p>
            <a:pPr>
              <a:defRPr>
                <a:solidFill>
                  <a:srgbClr val="FFFFFF"/>
                </a:solidFill>
              </a:defRPr>
            </a:pPr>
          </a:p>
          <a:p>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Shape 268"/>
          <p:cNvSpPr/>
          <p:nvPr>
            <p:ph type="sldImg"/>
          </p:nvPr>
        </p:nvSpPr>
        <p:spPr>
          <a:prstGeom prst="rect">
            <a:avLst/>
          </a:prstGeom>
        </p:spPr>
        <p:txBody>
          <a:bodyPr/>
          <a:lstStyle/>
          <a:p>
            <a:pPr/>
          </a:p>
        </p:txBody>
      </p:sp>
      <p:sp>
        <p:nvSpPr>
          <p:cNvPr id="269" name="Shape 269"/>
          <p:cNvSpPr/>
          <p:nvPr>
            <p:ph type="body" sz="quarter" idx="1"/>
          </p:nvPr>
        </p:nvSpPr>
        <p:spPr>
          <a:prstGeom prst="rect">
            <a:avLst/>
          </a:prstGeom>
        </p:spPr>
        <p:txBody>
          <a:bodyPr/>
          <a:lstStyle/>
          <a:p>
            <a:pPr/>
            <a:r>
              <a:t>Only 1 GPU is used for fine-tuning it for downstream tasks tuning.</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Shape 273"/>
          <p:cNvSpPr/>
          <p:nvPr>
            <p:ph type="sldImg"/>
          </p:nvPr>
        </p:nvSpPr>
        <p:spPr>
          <a:prstGeom prst="rect">
            <a:avLst/>
          </a:prstGeom>
        </p:spPr>
        <p:txBody>
          <a:bodyPr/>
          <a:lstStyle/>
          <a:p>
            <a:pPr/>
          </a:p>
        </p:txBody>
      </p:sp>
      <p:sp>
        <p:nvSpPr>
          <p:cNvPr id="274" name="Shape 274"/>
          <p:cNvSpPr/>
          <p:nvPr>
            <p:ph type="body" sz="quarter" idx="1"/>
          </p:nvPr>
        </p:nvSpPr>
        <p:spPr>
          <a:prstGeom prst="rect">
            <a:avLst/>
          </a:prstGeom>
        </p:spPr>
        <p:txBody>
          <a:bodyPr/>
          <a:lstStyle/>
          <a:p>
            <a:pPr/>
            <a:r>
              <a:t>Vocabulary refers to the set of unique tokens (words, subwords, or characters) that a model recognizes and uses to process text.</a:t>
            </a:r>
          </a:p>
          <a:p>
            <a:pPr/>
          </a:p>
          <a:p>
            <a:pPr/>
            <a:r>
              <a:t>Tokenization is a fundamental process in natural language processing (NLP) that involves breaking down a text sequence into smaller, more manageable units known as tokens.</a:t>
            </a:r>
          </a:p>
          <a:p>
            <a:pPr/>
          </a:p>
          <a:p>
            <a:pPr/>
            <a:r>
              <a:t>BPE is a subword tokenization method that efficiently builds a vocabulary by splitting words into smaller units. It balances the need to represent rare words without having an excessively large vocabulary</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Shape 278"/>
          <p:cNvSpPr/>
          <p:nvPr>
            <p:ph type="sldImg"/>
          </p:nvPr>
        </p:nvSpPr>
        <p:spPr>
          <a:prstGeom prst="rect">
            <a:avLst/>
          </a:prstGeom>
        </p:spPr>
        <p:txBody>
          <a:bodyPr/>
          <a:lstStyle/>
          <a:p>
            <a:pPr/>
          </a:p>
        </p:txBody>
      </p:sp>
      <p:sp>
        <p:nvSpPr>
          <p:cNvPr id="279" name="Shape 279"/>
          <p:cNvSpPr/>
          <p:nvPr>
            <p:ph type="body" sz="quarter" idx="1"/>
          </p:nvPr>
        </p:nvSpPr>
        <p:spPr>
          <a:prstGeom prst="rect">
            <a:avLst/>
          </a:prstGeom>
        </p:spPr>
        <p:txBody>
          <a:bodyPr/>
          <a:lstStyle/>
          <a:p>
            <a:pPr/>
            <a:r>
              <a:t>Fine-tuning is the process of taking a pre-trained model and further training it on a specific dataset or task to adapt it to the desired application.</a:t>
            </a:r>
          </a:p>
          <a:p>
            <a:pPr/>
          </a:p>
          <a:p>
            <a:pPr/>
            <a:r>
              <a:t>To guide a language model to perform specific tasks by structuring input in a way that encourages the model to produce the desired output.</a:t>
            </a:r>
          </a:p>
          <a:p>
            <a:pPr/>
          </a:p>
          <a:p>
            <a:pPr/>
            <a:r>
              <a:t>Tasks:</a:t>
            </a:r>
          </a:p>
          <a:p>
            <a:pPr/>
            <a:r>
              <a:t>Relation extraction (end-to-end).</a:t>
            </a:r>
          </a:p>
          <a:p>
            <a:pPr/>
            <a:r>
              <a:t>Question answering (QA).</a:t>
            </a:r>
          </a:p>
          <a:p>
            <a:pPr/>
            <a:r>
              <a:t>Document classification.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Shape 285"/>
          <p:cNvSpPr/>
          <p:nvPr>
            <p:ph type="sldImg"/>
          </p:nvPr>
        </p:nvSpPr>
        <p:spPr>
          <a:prstGeom prst="rect">
            <a:avLst/>
          </a:prstGeom>
        </p:spPr>
        <p:txBody>
          <a:bodyPr/>
          <a:lstStyle/>
          <a:p>
            <a:pPr/>
          </a:p>
        </p:txBody>
      </p:sp>
      <p:sp>
        <p:nvSpPr>
          <p:cNvPr id="286" name="Shape 286"/>
          <p:cNvSpPr/>
          <p:nvPr>
            <p:ph type="body" sz="quarter" idx="1"/>
          </p:nvPr>
        </p:nvSpPr>
        <p:spPr>
          <a:prstGeom prst="rect">
            <a:avLst/>
          </a:prstGeom>
        </p:spPr>
        <p:txBody>
          <a:bodyPr/>
          <a:lstStyle/>
          <a:p>
            <a:pPr/>
            <a:r>
              <a:t>To guide a language model to perform specific tasks by structuring input in a way that encourages the model to produce the desired output.</a:t>
            </a:r>
          </a:p>
          <a:p>
            <a:pPr/>
          </a:p>
          <a:p>
            <a:pPr/>
            <a:r>
              <a:t>Why Concatenation Fails</a:t>
            </a:r>
          </a:p>
          <a:p>
            <a:pPr/>
            <a:r>
              <a:t>Simply combining “source”(context) and “target”(question/task) provides no clear guidance to the model.</a:t>
            </a:r>
          </a:p>
          <a:p>
            <a:pPr/>
            <a:r>
              <a:t>Model struggles to understand the task during inference.</a:t>
            </a:r>
          </a:p>
          <a:p>
            <a:pPr/>
          </a:p>
          <a:p>
            <a:pPr/>
          </a:p>
          <a:p>
            <a:pPr/>
          </a:p>
          <a:p>
            <a:pPr/>
            <a:r>
              <a:t>Hard Prompts : Manually designed text prompts (GPT3).</a:t>
            </a:r>
          </a:p>
          <a:p>
            <a:pPr/>
            <a:r>
              <a:t>Pros: Can yield good results.</a:t>
            </a:r>
          </a:p>
          <a:p>
            <a:pPr/>
            <a:r>
              <a:t>Cons: Labor-intensive and inconsistent performance across tasks.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Shape 291"/>
          <p:cNvSpPr/>
          <p:nvPr>
            <p:ph type="sldImg"/>
          </p:nvPr>
        </p:nvSpPr>
        <p:spPr>
          <a:prstGeom prst="rect">
            <a:avLst/>
          </a:prstGeom>
        </p:spPr>
        <p:txBody>
          <a:bodyPr/>
          <a:lstStyle/>
          <a:p>
            <a:pPr/>
          </a:p>
        </p:txBody>
      </p:sp>
      <p:sp>
        <p:nvSpPr>
          <p:cNvPr id="292" name="Shape 292"/>
          <p:cNvSpPr/>
          <p:nvPr>
            <p:ph type="body" sz="quarter" idx="1"/>
          </p:nvPr>
        </p:nvSpPr>
        <p:spPr>
          <a:prstGeom prst="rect">
            <a:avLst/>
          </a:prstGeom>
        </p:spPr>
        <p:txBody>
          <a:bodyPr/>
          <a:lstStyle/>
          <a:p>
            <a:pPr/>
            <a:r>
              <a:t>Training vs. Inference:</a:t>
            </a:r>
          </a:p>
          <a:p>
            <a:pPr/>
            <a:r>
              <a:t>Training: Model learns the [source; prompt; target] structure.</a:t>
            </a:r>
          </a:p>
          <a:p>
            <a:pPr/>
            <a:r>
              <a:t>Inference: Model uses [source; prompt] to predict the target.</a:t>
            </a:r>
          </a:p>
          <a:p>
            <a:pPr/>
            <a:r>
              <a:t>Diagram Explanation:</a:t>
            </a:r>
          </a:p>
          <a:p>
            <a:pPr/>
            <a:r>
              <a:t>Solid Arrows: Indicate training input/output.</a:t>
            </a:r>
          </a:p>
          <a:p>
            <a:pPr/>
            <a:r>
              <a:t>Dashed Arrows: Indicate inference flow.</a:t>
            </a:r>
          </a:p>
          <a:p>
            <a:pPr/>
            <a:r>
              <a:t>Shows how BioGPT is conditioned by prompts to generate task-relevant responses.</a:t>
            </a:r>
          </a:p>
          <a:p>
            <a:pPr/>
            <a:r>
              <a:t>Key Benefit: Soft prompts improve task alignment and output relevance without manual prompt design.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Shape 296"/>
          <p:cNvSpPr/>
          <p:nvPr>
            <p:ph type="sldImg"/>
          </p:nvPr>
        </p:nvSpPr>
        <p:spPr>
          <a:prstGeom prst="rect">
            <a:avLst/>
          </a:prstGeom>
        </p:spPr>
        <p:txBody>
          <a:bodyPr/>
          <a:lstStyle/>
          <a:p>
            <a:pPr/>
          </a:p>
        </p:txBody>
      </p:sp>
      <p:sp>
        <p:nvSpPr>
          <p:cNvPr id="297" name="Shape 297"/>
          <p:cNvSpPr/>
          <p:nvPr>
            <p:ph type="body" sz="quarter" idx="1"/>
          </p:nvPr>
        </p:nvSpPr>
        <p:spPr>
          <a:prstGeom prst="rect">
            <a:avLst/>
          </a:prstGeom>
        </p:spPr>
        <p:txBody>
          <a:bodyPr/>
          <a:lstStyle/>
          <a:p>
            <a:pPr/>
            <a:r>
              <a:t>Relation Extraction:</a:t>
            </a:r>
          </a:p>
          <a:p>
            <a:pPr/>
            <a:r>
              <a:t>Key for biomedicine; classical methods face issues with error accumulation.</a:t>
            </a:r>
          </a:p>
          <a:p>
            <a:pPr/>
          </a:p>
          <a:p>
            <a:pPr/>
            <a:r>
              <a:t>Question Answering (QA):</a:t>
            </a:r>
          </a:p>
          <a:p>
            <a:pPr/>
            <a:r>
              <a:t>Answering questions based on context.</a:t>
            </a:r>
          </a:p>
          <a:p>
            <a:pPr/>
            <a:r>
              <a:t>Span prediction methods identify a specific portion (span) of text within a larger context that answers a question or fulfills a specific task.</a:t>
            </a:r>
          </a:p>
          <a:p>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Shape 189"/>
          <p:cNvSpPr/>
          <p:nvPr>
            <p:ph type="sldImg"/>
          </p:nvPr>
        </p:nvSpPr>
        <p:spPr>
          <a:prstGeom prst="rect">
            <a:avLst/>
          </a:prstGeom>
        </p:spPr>
        <p:txBody>
          <a:bodyPr/>
          <a:lstStyle/>
          <a:p>
            <a:pPr/>
          </a:p>
        </p:txBody>
      </p:sp>
      <p:sp>
        <p:nvSpPr>
          <p:cNvPr id="190" name="Shape 190"/>
          <p:cNvSpPr/>
          <p:nvPr>
            <p:ph type="body" sz="quarter" idx="1"/>
          </p:nvPr>
        </p:nvSpPr>
        <p:spPr>
          <a:prstGeom prst="rect">
            <a:avLst/>
          </a:prstGeom>
        </p:spPr>
        <p:txBody>
          <a:bodyPr/>
          <a:lstStyle/>
          <a:p>
            <a:pPr/>
            <a:r>
              <a:t>Drug Discovery and Development</a:t>
            </a:r>
          </a:p>
          <a:p>
            <a:pPr/>
            <a:r>
              <a:t>Challenge: Identifying new therapeutic targets or repurposing existing drugs is data-intensive.</a:t>
            </a:r>
          </a:p>
          <a:p>
            <a:pPr/>
          </a:p>
          <a:p>
            <a:pPr/>
            <a:r>
              <a:t>Clinical Therapy Enhancement</a:t>
            </a:r>
          </a:p>
          <a:p>
            <a:pPr/>
            <a:r>
              <a:t>Personalized Medicine: Tailors treatments by analyzing patient and genetic data.</a:t>
            </a:r>
          </a:p>
          <a:p>
            <a:pPr/>
            <a:r>
              <a:t>Therapy Gaps: Identifies under-researched areas for therapy improvement.</a:t>
            </a:r>
          </a:p>
          <a:p>
            <a:pPr/>
            <a:r>
              <a:t>Physician Support: Offers instant evidence-based treatment recommendations.</a:t>
            </a:r>
          </a:p>
          <a:p>
            <a:pPr/>
          </a:p>
          <a:p>
            <a:pPr/>
            <a:r>
              <a:t>Pathology Research</a:t>
            </a:r>
          </a:p>
          <a:p>
            <a:pPr/>
            <a:r>
              <a:t>Data Extraction: Automates key insights from pathology reports (e.g., tumor staging, biomarkers).</a:t>
            </a:r>
          </a:p>
          <a:p>
            <a:pPr/>
            <a:r>
              <a:t>Disease Mechanisms: Links genes, proteins, and diseases through literature analysis.</a:t>
            </a:r>
          </a:p>
          <a:p>
            <a:pPr/>
            <a:r>
              <a:t>Biomarkers: Identifies or validates biomarkers for diagnosis and treatment.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Shape 302"/>
          <p:cNvSpPr/>
          <p:nvPr>
            <p:ph type="sldImg"/>
          </p:nvPr>
        </p:nvSpPr>
        <p:spPr>
          <a:prstGeom prst="rect">
            <a:avLst/>
          </a:prstGeom>
        </p:spPr>
        <p:txBody>
          <a:bodyPr/>
          <a:lstStyle/>
          <a:p>
            <a:pPr/>
          </a:p>
        </p:txBody>
      </p:sp>
      <p:sp>
        <p:nvSpPr>
          <p:cNvPr id="303" name="Shape 303"/>
          <p:cNvSpPr/>
          <p:nvPr>
            <p:ph type="body" sz="quarter" idx="1"/>
          </p:nvPr>
        </p:nvSpPr>
        <p:spPr>
          <a:prstGeom prst="rect">
            <a:avLst/>
          </a:prstGeom>
        </p:spPr>
        <p:txBody>
          <a:bodyPr/>
          <a:lstStyle/>
          <a:p>
            <a:pPr/>
          </a:p>
          <a:p>
            <a:pPr/>
            <a:r>
              <a:t>GLRE: Global-to-Local Relation Embedding captures both global context and local entity relationships for improved relation extraction tasks.</a:t>
            </a:r>
          </a:p>
          <a:p>
            <a:pPr/>
            <a:r>
              <a:t>REBEL: A relation extraction model that uses a sequence-to-sequence framework for generating entity-relation triples directly from text.</a:t>
            </a:r>
          </a:p>
          <a:p>
            <a:pPr/>
            <a:r>
              <a:t>Seq2Rel: Converts relation extraction into a sequence-to-sequence task, encoding entities and relations into structured outputs.</a:t>
            </a:r>
          </a:p>
          <a:p>
            <a:pPr/>
          </a:p>
          <a:p>
            <a:pPr/>
          </a:p>
          <a:p>
            <a:pPr/>
            <a:r>
              <a:t>QA-Net: A question-answering model that uses convolutional networks and self-attention for faster and efficient extraction of answers from text.</a:t>
            </a:r>
          </a:p>
          <a:p>
            <a:pPr/>
            <a:r>
              <a:t>LUKE (Language Understanding with Knowledge Embeddings): Incorporates entity-aware embeddings to improve performance on tasks like entity recognition and relation extraction.</a:t>
            </a:r>
          </a:p>
          <a:p>
            <a:pPr/>
          </a:p>
          <a:p>
            <a:pPr/>
            <a:r>
              <a:t>BioELECTRA: A biomedical adaptation of the ELECTRA model, pre-trained for efficient token-level tasks like text classification and relation extraction in the biomedical domain.</a:t>
            </a:r>
          </a:p>
          <a:p>
            <a:pPr/>
          </a:p>
          <a:p>
            <a:pPr/>
            <a:r>
              <a:t>Electra : Instead of masking tokens (like BERT), ELECTRA replaces some tokens in the input with incorrect ones (generated by a smaller generator model).</a:t>
            </a:r>
          </a:p>
          <a:p>
            <a:pPr/>
          </a:p>
          <a:p>
            <a:pPr/>
          </a:p>
          <a:p>
            <a:pPr marL="407458" indent="-407458">
              <a:buSzPct val="100000"/>
              <a:buAutoNum type="arabicPeriod" startAt="1"/>
            </a:pPr>
            <a:r>
              <a:t>BC5CDR :  Contains PubMed abstracts; Annotated for chemical-disease relations (e.g., identifying when a chemical causes or is associated with a disease).</a:t>
            </a:r>
          </a:p>
          <a:p>
            <a:pPr/>
          </a:p>
          <a:p>
            <a:pPr marL="407458" indent="-407458">
              <a:buSzPct val="100000"/>
              <a:buAutoNum type="arabicPeriod" startAt="2"/>
            </a:pPr>
            <a:r>
              <a:t>KD-DTI : Annotated data indicating whether a particular drug interacts with a given target.</a:t>
            </a:r>
          </a:p>
          <a:p>
            <a:pPr/>
          </a:p>
          <a:p>
            <a:pPr/>
            <a:r>
              <a:t>3. DDI : DDI refers to Drug-Drug Interaction,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Shape 319"/>
          <p:cNvSpPr/>
          <p:nvPr>
            <p:ph type="sldImg"/>
          </p:nvPr>
        </p:nvSpPr>
        <p:spPr>
          <a:prstGeom prst="rect">
            <a:avLst/>
          </a:prstGeom>
        </p:spPr>
        <p:txBody>
          <a:bodyPr/>
          <a:lstStyle/>
          <a:p>
            <a:pPr/>
          </a:p>
        </p:txBody>
      </p:sp>
      <p:sp>
        <p:nvSpPr>
          <p:cNvPr id="320" name="Shape 320"/>
          <p:cNvSpPr/>
          <p:nvPr>
            <p:ph type="body" sz="quarter" idx="1"/>
          </p:nvPr>
        </p:nvSpPr>
        <p:spPr>
          <a:prstGeom prst="rect">
            <a:avLst/>
          </a:prstGeom>
        </p:spPr>
        <p:txBody>
          <a:bodyPr/>
          <a:lstStyle/>
          <a:p>
            <a:pPr>
              <a:defRPr sz="2000"/>
            </a:pPr>
            <a:r>
              <a:t>Goal: Extract relational triplets like ⟨head entity, tail entity, relation⟩.</a:t>
            </a:r>
          </a:p>
          <a:p>
            <a:pPr>
              <a:defRPr sz="2000"/>
            </a:pPr>
            <a:r>
              <a:t>’†’ means training on training and validation set.</a:t>
            </a:r>
          </a:p>
          <a:p>
            <a:pPr marL="228600" indent="-228600">
              <a:buSzPct val="100000"/>
              <a:buAutoNum type="arabicPeriod" startAt="1"/>
              <a:defRPr sz="2000"/>
            </a:pPr>
            <a:r>
              <a:t>BC5CDR :  Contains PubMed abstracts; Annotated at the token level for entity recognition and linked to identifiers in biomedical databasesAnnotated for chemical-disease relations (e.g., identifying when a chemical causes or is associated with a disease).</a:t>
            </a:r>
          </a:p>
          <a:p>
            <a:pPr marL="228600" indent="-228600">
              <a:buSzPct val="100000"/>
              <a:buAutoNum type="arabicPeriod" startAt="1"/>
              <a:defRPr sz="2000"/>
            </a:pPr>
            <a:r>
              <a:t>KD-DTI : Annotated data indicating whether a particular drug interacts with a given target.</a:t>
            </a:r>
          </a:p>
          <a:p>
            <a:pPr>
              <a:defRPr sz="2000"/>
            </a:pPr>
            <a:r>
              <a:t>3. DDI : DDI refers to Drug-Drug Interaction, which is the study and analysis of how two or more drugs interact with each other when administered together. It is a critical area in pharmacology and healthcare to ensure drug safety and efficacy.</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Shape 326"/>
          <p:cNvSpPr/>
          <p:nvPr>
            <p:ph type="sldImg"/>
          </p:nvPr>
        </p:nvSpPr>
        <p:spPr>
          <a:prstGeom prst="rect">
            <a:avLst/>
          </a:prstGeom>
        </p:spPr>
        <p:txBody>
          <a:bodyPr/>
          <a:lstStyle/>
          <a:p>
            <a:pPr/>
          </a:p>
        </p:txBody>
      </p:sp>
      <p:sp>
        <p:nvSpPr>
          <p:cNvPr id="327" name="Shape 327"/>
          <p:cNvSpPr/>
          <p:nvPr>
            <p:ph type="body" sz="quarter" idx="1"/>
          </p:nvPr>
        </p:nvSpPr>
        <p:spPr>
          <a:prstGeom prst="rect">
            <a:avLst/>
          </a:prstGeom>
        </p:spPr>
        <p:txBody>
          <a:bodyPr/>
          <a:lstStyle/>
          <a:p>
            <a:pPr/>
            <a:r>
              <a:t>Source Sequence:</a:t>
            </a:r>
          </a:p>
          <a:p>
            <a:pPr/>
            <a:r>
              <a:t>Prepend “question:” and “context:” to question and reference.</a:t>
            </a:r>
          </a:p>
          <a:p>
            <a:pPr/>
            <a:r>
              <a:t>Example:</a:t>
            </a:r>
            <a:br/>
            <a:r>
              <a:t>question: question text;  context: context text.</a:t>
            </a:r>
          </a:p>
          <a:p>
            <a:pPr/>
            <a:r>
              <a:t>Target Sequence:</a:t>
            </a:r>
          </a:p>
          <a:p>
            <a:pPr/>
            <a:r>
              <a:t>Generate: “the answer to the question given the context is label”.</a:t>
            </a:r>
          </a:p>
          <a:p>
            <a:pPr/>
            <a:r>
              <a:t>Example: The answer to the question given the context is yes.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 name="Shape 333"/>
          <p:cNvSpPr/>
          <p:nvPr>
            <p:ph type="sldImg"/>
          </p:nvPr>
        </p:nvSpPr>
        <p:spPr>
          <a:prstGeom prst="rect">
            <a:avLst/>
          </a:prstGeom>
        </p:spPr>
        <p:txBody>
          <a:bodyPr/>
          <a:lstStyle/>
          <a:p>
            <a:pPr/>
          </a:p>
        </p:txBody>
      </p:sp>
      <p:sp>
        <p:nvSpPr>
          <p:cNvPr id="334" name="Shape 334"/>
          <p:cNvSpPr/>
          <p:nvPr>
            <p:ph type="body" sz="quarter" idx="1"/>
          </p:nvPr>
        </p:nvSpPr>
        <p:spPr>
          <a:prstGeom prst="rect">
            <a:avLst/>
          </a:prstGeom>
        </p:spPr>
        <p:txBody>
          <a:bodyPr/>
          <a:lstStyle/>
          <a:p>
            <a:pPr/>
            <a:r>
              <a:t>Classifying biomedical documents into predefined categories based on content.</a:t>
            </a:r>
          </a:p>
          <a:p>
            <a:pPr/>
          </a:p>
          <a:p>
            <a:pPr/>
          </a:p>
          <a:p>
            <a:pPr/>
            <a:r>
              <a:t>HoC (Hierarchy of Concepts) is a dataset used for document classification in biomedical research, where scientific abstracts are categorized into a hierarchy of biomedical concepts (e.g., "apoptosis," "cell differentiation").</a:t>
            </a:r>
          </a:p>
          <a:p>
            <a:pPr/>
            <a:r>
              <a:t>Useful for organizing large volumes of biomedical literature, aiding efficient research.</a:t>
            </a:r>
          </a:p>
          <a:p>
            <a:pPr/>
          </a:p>
          <a:p>
            <a:pPr/>
            <a:r>
              <a:t>Example: The type of this document is genomic instability and mutation.</a:t>
            </a:r>
          </a:p>
          <a:p>
            <a:pPr/>
            <a:r>
              <a:t>Demonstrates superior performance in understanding cancer-related literature.</a:t>
            </a:r>
          </a:p>
          <a:p>
            <a:pPr/>
          </a:p>
          <a:p>
            <a:pPr/>
            <a:r>
              <a:t>They also evaluate on Text generating task, but there for that you do not need dataset, they compare it with GPT2, giving both of them same words to generate text.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Shape 340"/>
          <p:cNvSpPr/>
          <p:nvPr>
            <p:ph type="sldImg"/>
          </p:nvPr>
        </p:nvSpPr>
        <p:spPr>
          <a:prstGeom prst="rect">
            <a:avLst/>
          </a:prstGeom>
        </p:spPr>
        <p:txBody>
          <a:bodyPr/>
          <a:lstStyle/>
          <a:p>
            <a:pPr/>
          </a:p>
        </p:txBody>
      </p:sp>
      <p:sp>
        <p:nvSpPr>
          <p:cNvPr id="341" name="Shape 341"/>
          <p:cNvSpPr/>
          <p:nvPr>
            <p:ph type="body" sz="quarter" idx="1"/>
          </p:nvPr>
        </p:nvSpPr>
        <p:spPr>
          <a:prstGeom prst="rect">
            <a:avLst/>
          </a:prstGeom>
        </p:spPr>
        <p:txBody>
          <a:bodyPr/>
          <a:lstStyle/>
          <a:p>
            <a:pPr>
              <a:defRPr sz="1700"/>
            </a:pPr>
          </a:p>
          <a:p>
            <a:pPr>
              <a:defRPr sz="1700"/>
            </a:pPr>
            <a:r>
              <a:t>Knowledge Discovery DTI (Drug-Target Interaction) refers to the interaction between a drug (a chemical compound) and a biological target, such as a protein, enzyme, or receptor. Understanding these interactions is crucial in drug discovery and development because</a:t>
            </a:r>
          </a:p>
          <a:p>
            <a:pPr>
              <a:defRPr sz="1700"/>
            </a:pPr>
          </a:p>
          <a:p>
            <a:pPr>
              <a:defRPr sz="1700"/>
            </a:pPr>
            <a:r>
              <a:t>Drug-Drug Interactions is a critical aspect of healthcare. happens when multiple drugs are used to treat complex or concurrent medical conditions, potentially leading to alterations in the way these drugs work. Leading to side effects</a:t>
            </a:r>
          </a:p>
          <a:p>
            <a:pPr>
              <a:defRPr sz="1700"/>
            </a:pPr>
          </a:p>
          <a:p>
            <a:pPr>
              <a:defRPr sz="1700"/>
            </a:pPr>
            <a:r>
              <a:t>The DDI Extraction relies on the DDI corpus which contains MedLine abstracts on drug-drug interactions as well as documents describing drug-drug interactions from the DrugBank database.</a:t>
            </a:r>
          </a:p>
          <a:p>
            <a:pPr>
              <a:defRPr sz="1700"/>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3" name="Shape 363"/>
          <p:cNvSpPr/>
          <p:nvPr>
            <p:ph type="sldImg"/>
          </p:nvPr>
        </p:nvSpPr>
        <p:spPr>
          <a:prstGeom prst="rect">
            <a:avLst/>
          </a:prstGeom>
        </p:spPr>
        <p:txBody>
          <a:bodyPr/>
          <a:lstStyle/>
          <a:p>
            <a:pPr/>
          </a:p>
        </p:txBody>
      </p:sp>
      <p:sp>
        <p:nvSpPr>
          <p:cNvPr id="364" name="Shape 364"/>
          <p:cNvSpPr/>
          <p:nvPr>
            <p:ph type="body" sz="quarter" idx="1"/>
          </p:nvPr>
        </p:nvSpPr>
        <p:spPr>
          <a:prstGeom prst="rect">
            <a:avLst/>
          </a:prstGeom>
        </p:spPr>
        <p:txBody>
          <a:bodyPr/>
          <a:lstStyle/>
          <a:p>
            <a:pPr/>
            <a:r>
              <a:t>On PubMedQA dataset.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Shape 368"/>
          <p:cNvSpPr/>
          <p:nvPr>
            <p:ph type="sldImg"/>
          </p:nvPr>
        </p:nvSpPr>
        <p:spPr>
          <a:prstGeom prst="rect">
            <a:avLst/>
          </a:prstGeom>
        </p:spPr>
        <p:txBody>
          <a:bodyPr/>
          <a:lstStyle/>
          <a:p>
            <a:pPr/>
          </a:p>
        </p:txBody>
      </p:sp>
      <p:sp>
        <p:nvSpPr>
          <p:cNvPr id="369" name="Shape 369"/>
          <p:cNvSpPr/>
          <p:nvPr>
            <p:ph type="body" sz="quarter" idx="1"/>
          </p:nvPr>
        </p:nvSpPr>
        <p:spPr>
          <a:prstGeom prst="rect">
            <a:avLst/>
          </a:prstGeom>
        </p:spPr>
        <p:txBody>
          <a:bodyPr/>
          <a:lstStyle/>
          <a:p>
            <a:pPr/>
            <a:r>
              <a:t>Zero shot meaning model has never seen this data or context while it was trained.</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5" name="Shape 375"/>
          <p:cNvSpPr/>
          <p:nvPr>
            <p:ph type="sldImg"/>
          </p:nvPr>
        </p:nvSpPr>
        <p:spPr>
          <a:prstGeom prst="rect">
            <a:avLst/>
          </a:prstGeom>
        </p:spPr>
        <p:txBody>
          <a:bodyPr/>
          <a:lstStyle/>
          <a:p>
            <a:pPr/>
          </a:p>
        </p:txBody>
      </p:sp>
      <p:sp>
        <p:nvSpPr>
          <p:cNvPr id="376" name="Shape 376"/>
          <p:cNvSpPr/>
          <p:nvPr>
            <p:ph type="body" sz="quarter" idx="1"/>
          </p:nvPr>
        </p:nvSpPr>
        <p:spPr>
          <a:prstGeom prst="rect">
            <a:avLst/>
          </a:prstGeom>
        </p:spPr>
        <p:txBody>
          <a:bodyPr/>
          <a:lstStyle/>
          <a:p>
            <a:pPr/>
            <a:r>
              <a:t>Involves generating coherent biomedical text based on prompts or keywords.</a:t>
            </a:r>
          </a:p>
          <a:p>
            <a:pPr/>
          </a:p>
          <a:p>
            <a:pPr/>
            <a:r>
              <a:t>Aids in creating abstracts, summaries, and descriptions for research papers.</a:t>
            </a:r>
          </a:p>
          <a:p>
            <a:pPr/>
          </a:p>
          <a:p>
            <a:pPr/>
            <a:r>
              <a:t>BioGPT's generated texts were compared to standard GPT-2 outputs.</a:t>
            </a:r>
          </a:p>
          <a:p>
            <a:pPr/>
          </a:p>
          <a:p>
            <a:pPr/>
            <a:r>
              <a:t>BioGPT produces more contextually relevant and coherent biomedical descriptions.</a:t>
            </a:r>
          </a:p>
          <a:p>
            <a:pPr/>
            <a:r>
              <a:t>Highlights BioGPT’s enhanced generative capabilities in the biomedical domain.</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 name="Shape 382"/>
          <p:cNvSpPr/>
          <p:nvPr>
            <p:ph type="sldImg"/>
          </p:nvPr>
        </p:nvSpPr>
        <p:spPr>
          <a:prstGeom prst="rect">
            <a:avLst/>
          </a:prstGeom>
        </p:spPr>
        <p:txBody>
          <a:bodyPr/>
          <a:lstStyle/>
          <a:p>
            <a:pPr/>
          </a:p>
        </p:txBody>
      </p:sp>
      <p:sp>
        <p:nvSpPr>
          <p:cNvPr id="383" name="Shape 383"/>
          <p:cNvSpPr/>
          <p:nvPr>
            <p:ph type="body" sz="quarter" idx="1"/>
          </p:nvPr>
        </p:nvSpPr>
        <p:spPr>
          <a:prstGeom prst="rect">
            <a:avLst/>
          </a:prstGeom>
        </p:spPr>
        <p:txBody>
          <a:bodyPr/>
          <a:lstStyle/>
          <a:p>
            <a:pPr/>
            <a:r>
              <a:t>GPT goes all theological in second word.</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 name="Shape 400"/>
          <p:cNvSpPr/>
          <p:nvPr>
            <p:ph type="sldImg"/>
          </p:nvPr>
        </p:nvSpPr>
        <p:spPr>
          <a:prstGeom prst="rect">
            <a:avLst/>
          </a:prstGeom>
        </p:spPr>
        <p:txBody>
          <a:bodyPr/>
          <a:lstStyle/>
          <a:p>
            <a:pPr/>
          </a:p>
        </p:txBody>
      </p:sp>
      <p:sp>
        <p:nvSpPr>
          <p:cNvPr id="401" name="Shape 401"/>
          <p:cNvSpPr/>
          <p:nvPr>
            <p:ph type="body" sz="quarter" idx="1"/>
          </p:nvPr>
        </p:nvSpPr>
        <p:spPr>
          <a:prstGeom prst="rect">
            <a:avLst/>
          </a:prstGeom>
        </p:spPr>
        <p:txBody>
          <a:bodyPr/>
          <a:lstStyle/>
          <a:p>
            <a:pPr/>
            <a:r>
              <a:t> GPT-2 XL : The largest version of GPT-2</a:t>
            </a:r>
          </a:p>
          <a:p>
            <a:pPr/>
          </a:p>
          <a:p>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p>
            <a:pPr marL="407458" indent="-407458">
              <a:buSzPct val="100000"/>
              <a:buAutoNum type="arabicPeriod" startAt="1"/>
            </a:pPr>
            <a:r>
              <a:t>Entities could be drug, target, disease etc.</a:t>
            </a:r>
          </a:p>
          <a:p>
            <a:pPr marL="407458" indent="-407458">
              <a:buSzPct val="100000"/>
              <a:buAutoNum type="arabicPeriod" startAt="1"/>
            </a:pPr>
            <a:r>
              <a:t>QA given the context, can also do Zero shot learning.</a:t>
            </a:r>
          </a:p>
          <a:p>
            <a:pPr marL="407458" indent="-407458">
              <a:buSzPct val="100000"/>
              <a:buAutoNum type="arabicPeriod" startAt="1"/>
            </a:pPr>
            <a:r>
              <a:t>Document in terms of BDA; provides the contextual information needed to discover, understand, access and reuse research data.</a:t>
            </a:r>
          </a:p>
          <a:p>
            <a:pPr marL="407458" indent="-407458">
              <a:buSzPct val="100000"/>
              <a:buAutoNum type="arabicPeriod" startAt="1"/>
            </a:pPr>
            <a:r>
              <a:t>Text generation plays a crucial role in NLP tasks, such as language translation, sentiment analysis, text summarization, and question answering.</a:t>
            </a:r>
          </a:p>
          <a:p>
            <a:pPr marL="407458" indent="-407458">
              <a:buSzPct val="100000"/>
              <a:buAutoNum type="arabicPeriod" startAt="1"/>
            </a:pPr>
          </a:p>
          <a:p>
            <a:pPr/>
          </a:p>
          <a:p>
            <a:pPr/>
            <a:r>
              <a:t>BioGPT was evaluated on six key biomedical NLP tasks: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a:pPr/>
          </a:p>
        </p:txBody>
      </p:sp>
      <p:sp>
        <p:nvSpPr>
          <p:cNvPr id="200" name="Shape 200"/>
          <p:cNvSpPr/>
          <p:nvPr>
            <p:ph type="body" sz="quarter" idx="1"/>
          </p:nvPr>
        </p:nvSpPr>
        <p:spPr>
          <a:prstGeom prst="rect">
            <a:avLst/>
          </a:prstGeom>
        </p:spPr>
        <p:txBody>
          <a:bodyPr/>
          <a:lstStyle/>
          <a:p>
            <a:pPr>
              <a:defRPr sz="2000"/>
            </a:pPr>
            <a:r>
              <a:t>The release of ESM-1b, an early model leveraging transformer architectures for tasks in biomedical NLP. This marked the beginning of using advanced machine learning for biomedical language.</a:t>
            </a:r>
          </a:p>
          <a:p>
            <a:pPr>
              <a:defRPr sz="2000"/>
            </a:pPr>
          </a:p>
          <a:p>
            <a:pPr>
              <a:defRPr sz="2000"/>
            </a:pPr>
            <a:r>
              <a:t>BioGPT's release followed the trend of transformer-based architectures that focus on domain-specific language processing tasks.</a:t>
            </a:r>
          </a:p>
          <a:p>
            <a:pPr>
              <a:defRPr sz="2000"/>
            </a:pPr>
          </a:p>
          <a:p>
            <a:pPr>
              <a:defRPr sz="2000"/>
            </a:pPr>
            <a:r>
              <a:t>LLAMA and GPT: Focus on text generation with causal transformers; GPT is more mature with applications like ChatGPT.</a:t>
            </a:r>
          </a:p>
          <a:p>
            <a:pPr>
              <a:defRPr sz="2000"/>
            </a:pPr>
            <a:r>
              <a:t>BERT: Focuses on language understanding with bidirectional transformers.</a:t>
            </a:r>
          </a:p>
          <a:p>
            <a:pPr>
              <a:defRPr sz="2000"/>
            </a:pPr>
            <a:r>
              <a:t>CLIP: Specializes in vision-language tasks, bridging text and images.</a:t>
            </a:r>
          </a:p>
          <a:p>
            <a:pPr>
              <a:defRPr sz="2000"/>
            </a:pPr>
            <a:r>
              <a:t>BaiChuan: A multilingual, efficient, and open-source alternative similar to LLAMA but developed in China.</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Shape 205"/>
          <p:cNvSpPr/>
          <p:nvPr>
            <p:ph type="sldImg"/>
          </p:nvPr>
        </p:nvSpPr>
        <p:spPr>
          <a:prstGeom prst="rect">
            <a:avLst/>
          </a:prstGeom>
        </p:spPr>
        <p:txBody>
          <a:bodyPr/>
          <a:lstStyle/>
          <a:p>
            <a:pPr/>
          </a:p>
        </p:txBody>
      </p:sp>
      <p:sp>
        <p:nvSpPr>
          <p:cNvPr id="206" name="Shape 206"/>
          <p:cNvSpPr/>
          <p:nvPr>
            <p:ph type="body" sz="quarter" idx="1"/>
          </p:nvPr>
        </p:nvSpPr>
        <p:spPr>
          <a:prstGeom prst="rect">
            <a:avLst/>
          </a:prstGeom>
        </p:spPr>
        <p:txBody>
          <a:bodyPr/>
          <a:lstStyle/>
          <a:p>
            <a:pPr/>
            <a:r>
              <a:t>Electra : Instead of masking tokens (like BERT), ELECTRA replaces some tokens in the input with incorrect ones (generated by a smaller generator model).</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Shape 216"/>
          <p:cNvSpPr/>
          <p:nvPr>
            <p:ph type="sldImg"/>
          </p:nvPr>
        </p:nvSpPr>
        <p:spPr>
          <a:prstGeom prst="rect">
            <a:avLst/>
          </a:prstGeom>
        </p:spPr>
        <p:txBody>
          <a:bodyPr/>
          <a:lstStyle/>
          <a:p>
            <a:pPr/>
          </a:p>
        </p:txBody>
      </p:sp>
      <p:sp>
        <p:nvSpPr>
          <p:cNvPr id="217" name="Shape 217"/>
          <p:cNvSpPr/>
          <p:nvPr>
            <p:ph type="body" sz="quarter" idx="1"/>
          </p:nvPr>
        </p:nvSpPr>
        <p:spPr>
          <a:prstGeom prst="rect">
            <a:avLst/>
          </a:prstGeom>
        </p:spPr>
        <p:txBody>
          <a:bodyPr/>
          <a:lstStyle/>
          <a:p>
            <a:pPr/>
            <a:r>
              <a:t>BERT - October 2018,  GPT - June 2018.</a:t>
            </a:r>
          </a:p>
          <a:p>
            <a:pPr/>
            <a:r>
              <a:t>Utilizes large-scale unlabeled data through self-supervised tasks to learn representations, then fine-tuned for downstream tasks.</a:t>
            </a:r>
          </a:p>
          <a:p>
            <a:pPr/>
          </a:p>
          <a:p>
            <a:pPr/>
            <a:r>
              <a:t>BERT :use the BooksCorpus (800M words) and English Wikipedia (2.5B words)</a:t>
            </a:r>
          </a:p>
          <a:p>
            <a:pPr/>
          </a:p>
          <a:p>
            <a:pPr/>
            <a:r>
              <a:t>BooksCorpus contains over 7,000 unique unpublished books from a variety of genres.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Shape 221"/>
          <p:cNvSpPr/>
          <p:nvPr>
            <p:ph type="sldImg"/>
          </p:nvPr>
        </p:nvSpPr>
        <p:spPr>
          <a:prstGeom prst="rect">
            <a:avLst/>
          </a:prstGeom>
        </p:spPr>
        <p:txBody>
          <a:bodyPr/>
          <a:lstStyle/>
          <a:p>
            <a:pPr/>
          </a:p>
        </p:txBody>
      </p:sp>
      <p:sp>
        <p:nvSpPr>
          <p:cNvPr id="222" name="Shape 222"/>
          <p:cNvSpPr/>
          <p:nvPr>
            <p:ph type="body" sz="quarter" idx="1"/>
          </p:nvPr>
        </p:nvSpPr>
        <p:spPr>
          <a:prstGeom prst="rect">
            <a:avLst/>
          </a:prstGeom>
        </p:spPr>
        <p:txBody>
          <a:bodyPr/>
          <a:lstStyle/>
          <a:p>
            <a:pPr/>
            <a:r>
              <a:t>BERT</a:t>
            </a:r>
          </a:p>
          <a:p>
            <a:pPr/>
            <a:r>
              <a:t>Utilizes a transformer encoder architecture, limiting its generative capabilities.</a:t>
            </a:r>
          </a:p>
          <a:p>
            <a:pPr/>
            <a:r>
              <a:t>Understanding tasks (e.g., classification, sentiment analysis.</a:t>
            </a:r>
          </a:p>
          <a:p>
            <a:pPr/>
            <a:r>
              <a:t>Generative tasks (e.g., text completion, summarization).</a:t>
            </a:r>
          </a:p>
          <a:p>
            <a:pPr/>
            <a:r>
              <a:t>The decoder processes input in a causal, unidirectional manner, only looking at preceding words. It cannot use future words to generate the next token.</a:t>
            </a:r>
          </a:p>
          <a:p>
            <a:pPr/>
            <a:r>
              <a:t>Multi-task Learner: A model capable of handling multiple tasks (e.g., translation, summarization, classification) simultaneously by sharing knowledge across tasks.</a:t>
            </a:r>
          </a:p>
          <a:p>
            <a:pPr/>
            <a:r>
              <a:t>Few-shot Learner: A model that performs well on new tasks with minimal examples (a few labeled samples) by leveraging pre-trained knowledge.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Shape 226"/>
          <p:cNvSpPr/>
          <p:nvPr>
            <p:ph type="sldImg"/>
          </p:nvPr>
        </p:nvSpPr>
        <p:spPr>
          <a:prstGeom prst="rect">
            <a:avLst/>
          </a:prstGeom>
        </p:spPr>
        <p:txBody>
          <a:bodyPr/>
          <a:lstStyle/>
          <a:p>
            <a:pPr/>
          </a:p>
        </p:txBody>
      </p:sp>
      <p:sp>
        <p:nvSpPr>
          <p:cNvPr id="227" name="Shape 227"/>
          <p:cNvSpPr/>
          <p:nvPr>
            <p:ph type="body" sz="quarter" idx="1"/>
          </p:nvPr>
        </p:nvSpPr>
        <p:spPr>
          <a:prstGeom prst="rect">
            <a:avLst/>
          </a:prstGeom>
        </p:spPr>
        <p:txBody>
          <a:bodyPr/>
          <a:lstStyle/>
          <a:p>
            <a:pPr/>
            <a:r>
              <a:t>GPT models excel in general domains but struggle in biomedical tasks due to the significant domain differences.</a:t>
            </a:r>
          </a:p>
          <a:p>
            <a:pPr/>
            <a:r>
              <a:t>Traditional models (e.g., BERT) are strong at understanding but weak at generative tasks.</a:t>
            </a:r>
          </a:p>
          <a:p>
            <a:pPr/>
          </a:p>
          <a:p>
            <a:pPr/>
            <a:r>
              <a:t>Unconventional downstream tasks:</a:t>
            </a:r>
          </a:p>
          <a:p>
            <a:pPr/>
            <a:r>
              <a:t>Span Identification: Extracting specific segments of text that correspond to clinical entities or information.</a:t>
            </a:r>
          </a:p>
          <a:p>
            <a:pPr/>
            <a:r>
              <a:t>Token-Level Sequence Classification: Classifying individual tokens within a sequence to identify their roles or categories in a clinical context.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Shape 233"/>
          <p:cNvSpPr/>
          <p:nvPr>
            <p:ph type="sldImg"/>
          </p:nvPr>
        </p:nvSpPr>
        <p:spPr>
          <a:prstGeom prst="rect">
            <a:avLst/>
          </a:prstGeom>
        </p:spPr>
        <p:txBody>
          <a:bodyPr/>
          <a:lstStyle/>
          <a:p>
            <a:pPr/>
          </a:p>
        </p:txBody>
      </p:sp>
      <p:sp>
        <p:nvSpPr>
          <p:cNvPr id="234" name="Shape 234"/>
          <p:cNvSpPr/>
          <p:nvPr>
            <p:ph type="body" sz="quarter" idx="1"/>
          </p:nvPr>
        </p:nvSpPr>
        <p:spPr>
          <a:prstGeom prst="rect">
            <a:avLst/>
          </a:prstGeom>
        </p:spPr>
        <p:txBody>
          <a:bodyPr/>
          <a:lstStyle/>
          <a:p>
            <a:pPr/>
            <a:r>
              <a:t>We collected all the PubMed items that were updated before</a:t>
            </a:r>
          </a:p>
          <a:p>
            <a:pPr/>
            <a:r>
              <a:t>2021 from the official site. then filtered</a:t>
            </a:r>
          </a:p>
          <a:p>
            <a:pPr/>
            <a:r>
              <a:t>out all the empty items with only title but no abstract. Then left with 15M items.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9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10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10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10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11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11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2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2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3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3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44" name="Low-angle exterior view of a modern building facade covered with aluminium discs under a clear, blue sky"/>
          <p:cNvSpPr/>
          <p:nvPr>
            <p:ph type="pic" sz="quarter" idx="21"/>
          </p:nvPr>
        </p:nvSpPr>
        <p:spPr>
          <a:xfrm>
            <a:off x="15417800" y="1270000"/>
            <a:ext cx="8144934" cy="5410200"/>
          </a:xfrm>
          <a:prstGeom prst="rect">
            <a:avLst/>
          </a:prstGeom>
        </p:spPr>
        <p:txBody>
          <a:bodyPr lIns="91439" tIns="45719" rIns="91439" bIns="45719">
            <a:noAutofit/>
          </a:bodyPr>
          <a:lstStyle/>
          <a:p>
            <a:pPr/>
          </a:p>
        </p:txBody>
      </p:sp>
      <p:sp>
        <p:nvSpPr>
          <p:cNvPr id="145" name="Low-angle view of a modern, curved building under a cloudy sky"/>
          <p:cNvSpPr/>
          <p:nvPr>
            <p:ph type="pic" sz="quarter" idx="22"/>
          </p:nvPr>
        </p:nvSpPr>
        <p:spPr>
          <a:xfrm>
            <a:off x="15443200" y="7086600"/>
            <a:ext cx="8138580" cy="5422900"/>
          </a:xfrm>
          <a:prstGeom prst="rect">
            <a:avLst/>
          </a:prstGeom>
        </p:spPr>
        <p:txBody>
          <a:bodyPr lIns="91439" tIns="45719" rIns="91439" bIns="45719">
            <a:noAutofit/>
          </a:bodyPr>
          <a:lstStyle/>
          <a:p>
            <a:pPr/>
          </a:p>
        </p:txBody>
      </p:sp>
      <p:sp>
        <p:nvSpPr>
          <p:cNvPr id="146" name="View from inside a modern white building with glass panels, looking up to a bright, partly cloudy sky"/>
          <p:cNvSpPr/>
          <p:nvPr>
            <p:ph type="pic" idx="23"/>
          </p:nvPr>
        </p:nvSpPr>
        <p:spPr>
          <a:xfrm>
            <a:off x="-124635" y="1270000"/>
            <a:ext cx="16840169" cy="11243712"/>
          </a:xfrm>
          <a:prstGeom prst="rect">
            <a:avLst/>
          </a:prstGeom>
        </p:spPr>
        <p:txBody>
          <a:bodyPr lIns="91439" tIns="45719" rIns="91439" bIns="45719">
            <a:noAutofit/>
          </a:bodyPr>
          <a:lstStyle/>
          <a:p>
            <a:pPr/>
          </a:p>
        </p:txBody>
      </p:sp>
      <p:sp>
        <p:nvSpPr>
          <p:cNvPr id="1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solidFill>
          <a:srgbClr val="FFFFFF"/>
        </a:solidFill>
      </p:bgPr>
    </p:bg>
    <p:spTree>
      <p:nvGrpSpPr>
        <p:cNvPr id="1" name=""/>
        <p:cNvGrpSpPr/>
        <p:nvPr/>
      </p:nvGrpSpPr>
      <p:grpSpPr>
        <a:xfrm>
          <a:off x="0" y="0"/>
          <a:ext cx="0" cy="0"/>
          <a:chOff x="0" y="0"/>
          <a:chExt cx="0" cy="0"/>
        </a:xfrm>
      </p:grpSpPr>
      <p:sp>
        <p:nvSpPr>
          <p:cNvPr id="154" name="Low-angle view of the Azadi Tower in Tehran, Iran against a clear, bright sky"/>
          <p:cNvSpPr/>
          <p:nvPr>
            <p:ph type="pic" idx="21"/>
          </p:nvPr>
        </p:nvSpPr>
        <p:spPr>
          <a:xfrm>
            <a:off x="0" y="-1282700"/>
            <a:ext cx="24384000" cy="16281400"/>
          </a:xfrm>
          <a:prstGeom prst="rect">
            <a:avLst/>
          </a:prstGeom>
        </p:spPr>
        <p:txBody>
          <a:bodyPr lIns="91439" tIns="45719" rIns="91439" bIns="45719">
            <a:noAutofit/>
          </a:bodyPr>
          <a:lstStyle/>
          <a:p>
            <a:pPr/>
          </a:p>
        </p:txBody>
      </p:sp>
      <p:sp>
        <p:nvSpPr>
          <p:cNvPr id="15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bg>
      <p:bgPr>
        <a:solidFill>
          <a:srgbClr val="FFFFFF"/>
        </a:solidFill>
      </p:bgPr>
    </p:bg>
    <p:spTree>
      <p:nvGrpSpPr>
        <p:cNvPr id="1" name=""/>
        <p:cNvGrpSpPr/>
        <p:nvPr/>
      </p:nvGrpSpPr>
      <p:grpSpPr>
        <a:xfrm>
          <a:off x="0" y="0"/>
          <a:ext cx="0" cy="0"/>
          <a:chOff x="0" y="0"/>
          <a:chExt cx="0" cy="0"/>
        </a:xfrm>
      </p:grpSpPr>
      <p:sp>
        <p:nvSpPr>
          <p:cNvPr id="21" name="View from inside a stone structure, looking out towards stairs and a clear, blue sky"/>
          <p:cNvSpPr/>
          <p:nvPr>
            <p:ph type="pic" idx="21"/>
          </p:nvPr>
        </p:nvSpPr>
        <p:spPr>
          <a:xfrm>
            <a:off x="0" y="-1270000"/>
            <a:ext cx="24384000" cy="16272934"/>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A modern white building with glass panels against a clear, blue sky"/>
          <p:cNvSpPr/>
          <p:nvPr>
            <p:ph type="pic" idx="21"/>
          </p:nvPr>
        </p:nvSpPr>
        <p:spPr>
          <a:xfrm>
            <a:off x="9271000" y="1270000"/>
            <a:ext cx="16764000" cy="111760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Small section of a modern shell bridge in Qingdao, Shandong, China with a partly cloudy sky above"/>
          <p:cNvSpPr/>
          <p:nvPr>
            <p:ph type="pic" idx="22"/>
          </p:nvPr>
        </p:nvSpPr>
        <p:spPr>
          <a:xfrm>
            <a:off x="9271000" y="1263848"/>
            <a:ext cx="16773843" cy="11188205"/>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Small">
    <p:spTree>
      <p:nvGrpSpPr>
        <p:cNvPr id="1" name=""/>
        <p:cNvGrpSpPr/>
        <p:nvPr/>
      </p:nvGrpSpPr>
      <p:grpSpPr>
        <a:xfrm>
          <a:off x="0" y="0"/>
          <a:ext cx="0" cy="0"/>
          <a:chOff x="0" y="0"/>
          <a:chExt cx="0" cy="0"/>
        </a:xfrm>
      </p:grpSpPr>
      <p:sp>
        <p:nvSpPr>
          <p:cNvPr id="71"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72"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7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Large">
    <p:spTree>
      <p:nvGrpSpPr>
        <p:cNvPr id="1" name=""/>
        <p:cNvGrpSpPr/>
        <p:nvPr/>
      </p:nvGrpSpPr>
      <p:grpSpPr>
        <a:xfrm>
          <a:off x="0" y="0"/>
          <a:ext cx="0" cy="0"/>
          <a:chOff x="0" y="0"/>
          <a:chExt cx="0" cy="0"/>
        </a:xfrm>
      </p:grpSpPr>
      <p:sp>
        <p:nvSpPr>
          <p:cNvPr id="81"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2"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8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9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9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7.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8.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hyperlink" Target="https://www.nvidia.com/en-us/data-center/"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10.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11.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hyperlink" Target="https://www.semanticscholar.org" TargetMode="External"/><Relationship Id="rId7" Type="http://schemas.openxmlformats.org/officeDocument/2006/relationships/hyperlink" Target="https://pubmed.ncbi.nlm.nih.gov" TargetMode="External"/></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12.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12.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13.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14.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15.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16.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hyperlink" Target="https://arxiv.org/pdf/2210.10341" TargetMode="External"/><Relationship Id="rId4" Type="http://schemas.openxmlformats.org/officeDocument/2006/relationships/hyperlink" Target="https://pubmed.ncbi.nlm.nih.gov/" TargetMode="External"/><Relationship Id="rId5" Type="http://schemas.openxmlformats.org/officeDocument/2006/relationships/hyperlink" Target="https://www.semanticscholar.org/" TargetMode="External"/><Relationship Id="rId6" Type="http://schemas.openxmlformats.org/officeDocument/2006/relationships/hyperlink" Target="https://arxiv.org/pdf/2409.00133" TargetMode="External"/><Relationship Id="rId7" Type="http://schemas.openxmlformats.org/officeDocument/2006/relationships/hyperlink" Target="https://vitalflux.com/bert-vs-gpt-differences-real-life-examples/" TargetMode="External"/><Relationship Id="rId8" Type="http://schemas.openxmlformats.org/officeDocument/2006/relationships/hyperlink" Target="https://www.researchgate.net/figure/GPT-2-model-architecture-The-GPT-2-model-contains-N-Transformer-decoder-blocks-as-shown_fig1_373352176" TargetMode="External"/><Relationship Id="rId9" Type="http://schemas.openxmlformats.org/officeDocument/2006/relationships/hyperlink" Target="https://arxiv.org/pdf/1706.03762" TargetMode="External"/><Relationship Id="rId10" Type="http://schemas.openxmlformats.org/officeDocument/2006/relationships/hyperlink" Target="https://www.nvidia.com/de-de/data-center/" TargetMode="Externa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1" name="Bhautik Lukhi…"/>
          <p:cNvSpPr txBox="1"/>
          <p:nvPr>
            <p:ph type="body" idx="21"/>
          </p:nvPr>
        </p:nvSpPr>
        <p:spPr>
          <a:xfrm>
            <a:off x="1206499" y="11576339"/>
            <a:ext cx="21971002" cy="1577179"/>
          </a:xfrm>
          <a:prstGeom prst="rect">
            <a:avLst/>
          </a:prstGeom>
          <a:extLst>
            <a:ext uri="{C572A759-6A51-4108-AA02-DFA0A04FC94B}">
              <ma14:wrappingTextBoxFlag xmlns:ma14="http://schemas.microsoft.com/office/mac/drawingml/2011/main" val="1"/>
            </a:ext>
          </a:extLst>
        </p:spPr>
        <p:txBody>
          <a:bodyPr/>
          <a:lstStyle/>
          <a:p>
            <a:pPr defTabSz="685165">
              <a:defRPr sz="3237">
                <a:latin typeface="Times Roman"/>
                <a:ea typeface="Times Roman"/>
                <a:cs typeface="Times Roman"/>
                <a:sym typeface="Times Roman"/>
              </a:defRPr>
            </a:pPr>
            <a:r>
              <a:t>Bhautik Lukhi</a:t>
            </a:r>
          </a:p>
          <a:p>
            <a:pPr defTabSz="685165">
              <a:defRPr sz="3237">
                <a:latin typeface="Times Roman"/>
                <a:ea typeface="Times Roman"/>
                <a:cs typeface="Times Roman"/>
                <a:sym typeface="Times Roman"/>
              </a:defRPr>
            </a:pPr>
            <a:r>
              <a:t>Advanced AI in Biomedicine(Graded)</a:t>
            </a:r>
          </a:p>
          <a:p>
            <a:pPr defTabSz="685165">
              <a:defRPr sz="3237">
                <a:latin typeface="Times Roman"/>
                <a:ea typeface="Times Roman"/>
                <a:cs typeface="Times Roman"/>
                <a:sym typeface="Times Roman"/>
              </a:defRPr>
            </a:pPr>
            <a:r>
              <a:t>21st November, 2024</a:t>
            </a:r>
          </a:p>
        </p:txBody>
      </p:sp>
      <p:sp>
        <p:nvSpPr>
          <p:cNvPr id="172" name="BioGPT: Generative Pre-trained Transformer for Biomedical Text Generation and Mining"/>
          <p:cNvSpPr txBox="1"/>
          <p:nvPr>
            <p:ph type="ctrTitle"/>
          </p:nvPr>
        </p:nvSpPr>
        <p:spPr>
          <a:prstGeom prst="rect">
            <a:avLst/>
          </a:prstGeom>
        </p:spPr>
        <p:txBody>
          <a:bodyPr/>
          <a:lstStyle>
            <a:lvl1pPr defTabSz="457200">
              <a:lnSpc>
                <a:spcPct val="100000"/>
              </a:lnSpc>
              <a:defRPr spc="0" sz="8600">
                <a:latin typeface="Times Roman"/>
                <a:ea typeface="Times Roman"/>
                <a:cs typeface="Times Roman"/>
                <a:sym typeface="Times Roman"/>
              </a:defRPr>
            </a:lvl1pPr>
          </a:lstStyle>
          <a:p>
            <a:pPr/>
            <a:r>
              <a:t>BioGPT: Generative Pre-trained Transformer for Biomedical Text Generation and Mining</a:t>
            </a:r>
          </a:p>
        </p:txBody>
      </p:sp>
      <p:sp>
        <p:nvSpPr>
          <p:cNvPr id="173" name="Renqian Luo, Liai Sun, Yingce Xia, Tao Qin, Sheng Zhang, Hoifung Poon, and Tie-Yan Liu…"/>
          <p:cNvSpPr txBox="1"/>
          <p:nvPr>
            <p:ph type="subTitle" sz="quarter" idx="1"/>
          </p:nvPr>
        </p:nvSpPr>
        <p:spPr>
          <a:xfrm>
            <a:off x="1206500" y="7486413"/>
            <a:ext cx="21971000" cy="1905001"/>
          </a:xfrm>
          <a:prstGeom prst="rect">
            <a:avLst/>
          </a:prstGeom>
        </p:spPr>
        <p:txBody>
          <a:bodyPr/>
          <a:lstStyle/>
          <a:p>
            <a:pPr defTabSz="457200">
              <a:defRPr b="0" sz="4500">
                <a:latin typeface="Times Roman"/>
                <a:ea typeface="Times Roman"/>
                <a:cs typeface="Times Roman"/>
                <a:sym typeface="Times Roman"/>
              </a:defRPr>
            </a:pPr>
            <a:r>
              <a:t>Renqian Luo, Liai Sun, Yingce Xia, Tao Qin, Sheng Zhang, Hoifung Poon, and Tie-Yan Liu</a:t>
            </a:r>
          </a:p>
          <a:p>
            <a:pPr defTabSz="457200">
              <a:defRPr b="0" i="1" sz="4500">
                <a:latin typeface="Times Roman"/>
                <a:ea typeface="Times Roman"/>
                <a:cs typeface="Times Roman"/>
                <a:sym typeface="Times Roman"/>
              </a:defRPr>
            </a:pPr>
            <a:r>
              <a:t>Microsoft Research, October - 2022</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19" name="Where BERT Lacks?"/>
          <p:cNvSpPr txBox="1"/>
          <p:nvPr>
            <p:ph type="title"/>
          </p:nvPr>
        </p:nvSpPr>
        <p:spPr>
          <a:prstGeom prst="rect">
            <a:avLst/>
          </a:prstGeom>
        </p:spPr>
        <p:txBody>
          <a:bodyPr/>
          <a:lstStyle/>
          <a:p>
            <a:pPr/>
            <a:r>
              <a:t>Where BERT Lacks?</a:t>
            </a:r>
          </a:p>
        </p:txBody>
      </p:sp>
      <p:sp>
        <p:nvSpPr>
          <p:cNvPr id="220" name="BERT’s Constraints:…"/>
          <p:cNvSpPr txBox="1"/>
          <p:nvPr>
            <p:ph type="body" idx="1"/>
          </p:nvPr>
        </p:nvSpPr>
        <p:spPr>
          <a:xfrm>
            <a:off x="1206500" y="3486528"/>
            <a:ext cx="21971000" cy="8256012"/>
          </a:xfrm>
          <a:prstGeom prst="rect">
            <a:avLst/>
          </a:prstGeom>
        </p:spPr>
        <p:txBody>
          <a:bodyPr/>
          <a:lstStyle/>
          <a:p>
            <a:pPr>
              <a:defRPr b="1"/>
            </a:pPr>
            <a:r>
              <a:t> BERT’s Constraints:</a:t>
            </a:r>
          </a:p>
          <a:p>
            <a:pPr lvl="1">
              <a:buChar char="‣"/>
            </a:pPr>
            <a:r>
              <a:t>Better at understanding rather than generating text.  </a:t>
            </a:r>
          </a:p>
          <a:p>
            <a:pPr/>
            <a:r>
              <a:t> </a:t>
            </a:r>
            <a:r>
              <a:rPr b="1"/>
              <a:t>GPT's Generative Edge: </a:t>
            </a:r>
          </a:p>
          <a:p>
            <a:pPr lvl="1">
              <a:buChar char="‣"/>
            </a:pPr>
            <a:r>
              <a:t>Better at language generation through a causal language modeling.</a:t>
            </a:r>
          </a:p>
          <a:p>
            <a:pPr lvl="1">
              <a:buChar char="‣"/>
            </a:pPr>
            <a:r>
              <a:t>GPT-2 and GPT-3 enhance performance on multiple downstream tasks.</a:t>
            </a:r>
          </a:p>
          <a:p>
            <a:pPr lvl="1">
              <a:buChar char="‣"/>
            </a:pPr>
            <a:r>
              <a:t>Multi-task and also Few-shot learner.</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20">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2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2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2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220">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220">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20" grpId="1"/>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24" name="Why not use GPT Directly in Biomedicine?"/>
          <p:cNvSpPr txBox="1"/>
          <p:nvPr>
            <p:ph type="title"/>
          </p:nvPr>
        </p:nvSpPr>
        <p:spPr>
          <a:prstGeom prst="rect">
            <a:avLst/>
          </a:prstGeom>
        </p:spPr>
        <p:txBody>
          <a:bodyPr/>
          <a:lstStyle/>
          <a:p>
            <a:pPr/>
            <a:r>
              <a:t>Why not use GPT Directly in Biomedicine?</a:t>
            </a:r>
          </a:p>
        </p:txBody>
      </p:sp>
      <p:sp>
        <p:nvSpPr>
          <p:cNvPr id="225" name="Even GPT-3 struggles with biomedical tasks due to the Domain Shift.…"/>
          <p:cNvSpPr txBox="1"/>
          <p:nvPr>
            <p:ph type="body" idx="1"/>
          </p:nvPr>
        </p:nvSpPr>
        <p:spPr>
          <a:xfrm>
            <a:off x="1206500" y="3486528"/>
            <a:ext cx="21971000" cy="8256012"/>
          </a:xfrm>
          <a:prstGeom prst="rect">
            <a:avLst/>
          </a:prstGeom>
        </p:spPr>
        <p:txBody>
          <a:bodyPr/>
          <a:lstStyle/>
          <a:p>
            <a:pPr/>
            <a:r>
              <a:t>Even GPT-3 struggles with biomedical tasks due to the </a:t>
            </a:r>
            <a:r>
              <a:rPr b="1"/>
              <a:t>Domain Shift.</a:t>
            </a:r>
          </a:p>
          <a:p>
            <a:pPr>
              <a:defRPr b="1"/>
            </a:pPr>
            <a:r>
              <a:t>Previous Adaption Attempt:</a:t>
            </a:r>
          </a:p>
          <a:p>
            <a:pPr lvl="1">
              <a:buChar char="‣"/>
            </a:pPr>
            <a:r>
              <a:rPr b="1"/>
              <a:t>DARE:</a:t>
            </a:r>
            <a:r>
              <a:t> Pre-trained on limited data (</a:t>
            </a:r>
            <a:r>
              <a:rPr b="1"/>
              <a:t>0.5M</a:t>
            </a:r>
            <a:r>
              <a:t> abstracts) for data augmentation in relation extraction.</a:t>
            </a:r>
          </a:p>
          <a:p>
            <a:pPr lvl="1">
              <a:buChar char="‣"/>
            </a:pPr>
            <a:r>
              <a:rPr b="1"/>
              <a:t>But </a:t>
            </a:r>
            <a:r>
              <a:t>results were limited.</a:t>
            </a:r>
          </a:p>
          <a:p>
            <a:pPr lvl="1">
              <a:buChar char="‣"/>
            </a:pPr>
            <a:r>
              <a:rPr b="1"/>
              <a:t>Task-Specific Adaptation(InstructGPT):</a:t>
            </a:r>
            <a:r>
              <a:t> GPT model adapted for unconventional downstream clinical tasks.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25">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2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2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2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2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225">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25" grpId="1"/>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Introduction to BioGPT"/>
          <p:cNvSpPr txBox="1"/>
          <p:nvPr>
            <p:ph type="title"/>
          </p:nvPr>
        </p:nvSpPr>
        <p:spPr>
          <a:prstGeom prst="rect">
            <a:avLst/>
          </a:prstGeom>
        </p:spPr>
        <p:txBody>
          <a:bodyPr/>
          <a:lstStyle/>
          <a:p>
            <a:pPr/>
            <a:r>
              <a:t>Introduction to BioGPT</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31" name="What is BioGPT?"/>
          <p:cNvSpPr txBox="1"/>
          <p:nvPr>
            <p:ph type="title"/>
          </p:nvPr>
        </p:nvSpPr>
        <p:spPr>
          <a:prstGeom prst="rect">
            <a:avLst/>
          </a:prstGeom>
        </p:spPr>
        <p:txBody>
          <a:bodyPr/>
          <a:lstStyle/>
          <a:p>
            <a:pPr/>
            <a:r>
              <a:t>What is BioGPT?</a:t>
            </a:r>
          </a:p>
        </p:txBody>
      </p:sp>
      <p:sp>
        <p:nvSpPr>
          <p:cNvPr id="232" name="A generative pre-trained Transformer for biomedical text, trained on 15M PubMed abstracts.…"/>
          <p:cNvSpPr txBox="1"/>
          <p:nvPr>
            <p:ph type="body" idx="1"/>
          </p:nvPr>
        </p:nvSpPr>
        <p:spPr>
          <a:xfrm>
            <a:off x="1206500" y="3488663"/>
            <a:ext cx="21971000" cy="8256012"/>
          </a:xfrm>
          <a:prstGeom prst="rect">
            <a:avLst/>
          </a:prstGeom>
        </p:spPr>
        <p:txBody>
          <a:bodyPr/>
          <a:lstStyle/>
          <a:p>
            <a:pPr/>
            <a:r>
              <a:t>A generative pre-trained Transformer for biomedical text, trained on </a:t>
            </a:r>
            <a:r>
              <a:rPr b="1"/>
              <a:t>15M</a:t>
            </a:r>
            <a:r>
              <a:t> </a:t>
            </a:r>
            <a:r>
              <a:rPr b="1"/>
              <a:t>PubMed</a:t>
            </a:r>
            <a:r>
              <a:t> abstracts.</a:t>
            </a:r>
          </a:p>
          <a:p>
            <a:pPr>
              <a:defRPr b="1"/>
            </a:pPr>
            <a:r>
              <a:t>Key Features:</a:t>
            </a:r>
          </a:p>
          <a:p>
            <a:pPr lvl="1">
              <a:buChar char="‣"/>
            </a:pPr>
            <a:r>
              <a:t>Combines generative modeling with biomedical relevance.</a:t>
            </a:r>
          </a:p>
          <a:p>
            <a:pPr lvl="1">
              <a:buChar char="‣"/>
            </a:pPr>
            <a:r>
              <a:t>Can be used for Relation extraction, Question Answering, Document classification, and Text generation.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32">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3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3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3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32">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32" grpId="1"/>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36" name="Based on the GPT-2medium architecture.…"/>
          <p:cNvSpPr txBox="1"/>
          <p:nvPr>
            <p:ph type="body" sz="half" idx="1"/>
          </p:nvPr>
        </p:nvSpPr>
        <p:spPr>
          <a:xfrm>
            <a:off x="1206500" y="3511688"/>
            <a:ext cx="10350968" cy="8667636"/>
          </a:xfrm>
          <a:prstGeom prst="rect">
            <a:avLst/>
          </a:prstGeom>
        </p:spPr>
        <p:txBody>
          <a:bodyPr/>
          <a:lstStyle/>
          <a:p>
            <a:pPr/>
            <a:r>
              <a:t>Based on the GPT-2</a:t>
            </a:r>
            <a:r>
              <a:rPr baseline="-5999"/>
              <a:t>medium</a:t>
            </a:r>
            <a:r>
              <a:t> architecture.</a:t>
            </a:r>
          </a:p>
          <a:p>
            <a:pPr/>
            <a:r>
              <a:t>Features a Transformer decoder structure.</a:t>
            </a:r>
          </a:p>
          <a:p>
            <a:pPr>
              <a:defRPr b="1"/>
            </a:pPr>
            <a:r>
              <a:t>Key Components:</a:t>
            </a:r>
          </a:p>
          <a:p>
            <a:pPr lvl="1">
              <a:buChar char="‣"/>
            </a:pPr>
            <a:r>
              <a:t>Multi-head attention mechanism.</a:t>
            </a:r>
          </a:p>
          <a:p>
            <a:pPr lvl="1">
              <a:buChar char="‣"/>
            </a:pPr>
            <a:r>
              <a:t>Trained end-to-end for optimized performance across various tasks.</a:t>
            </a:r>
          </a:p>
        </p:txBody>
      </p:sp>
      <p:pic>
        <p:nvPicPr>
          <p:cNvPr id="237" name="GPT-2-model-architecture-The-GPT-2-model-contains-N-Transformer-decoder-blocks-as-shown.ppm.png" descr="GPT-2-model-architecture-The-GPT-2-model-contains-N-Transformer-decoder-blocks-as-shown.ppm.png"/>
          <p:cNvPicPr>
            <a:picLocks noChangeAspect="1"/>
          </p:cNvPicPr>
          <p:nvPr>
            <p:ph type="pic" idx="22"/>
          </p:nvPr>
        </p:nvPicPr>
        <p:blipFill>
          <a:blip r:embed="rId4">
            <a:extLst/>
          </a:blip>
          <a:srcRect l="0" t="0" r="0" b="0"/>
          <a:stretch>
            <a:fillRect/>
          </a:stretch>
        </p:blipFill>
        <p:spPr>
          <a:xfrm>
            <a:off x="12187379" y="3703411"/>
            <a:ext cx="10916875" cy="8283982"/>
          </a:xfrm>
          <a:prstGeom prst="rect">
            <a:avLst/>
          </a:prstGeom>
          <a:ln w="25400"/>
          <a:effectLst>
            <a:outerShdw sx="100000" sy="100000" kx="0" ky="0" algn="b" rotWithShape="0" blurRad="254000" dist="127000" dir="5400000">
              <a:srgbClr val="000000">
                <a:alpha val="70000"/>
              </a:srgbClr>
            </a:outerShdw>
          </a:effectLst>
        </p:spPr>
      </p:pic>
      <p:sp>
        <p:nvSpPr>
          <p:cNvPr id="238" name="Architecture"/>
          <p:cNvSpPr txBox="1"/>
          <p:nvPr>
            <p:ph type="title"/>
          </p:nvPr>
        </p:nvSpPr>
        <p:spPr>
          <a:prstGeom prst="rect">
            <a:avLst/>
          </a:prstGeom>
        </p:spPr>
        <p:txBody>
          <a:bodyPr/>
          <a:lstStyle/>
          <a:p>
            <a:pPr/>
            <a:r>
              <a:t>Architecture</a:t>
            </a:r>
          </a:p>
        </p:txBody>
      </p:sp>
      <p:sp>
        <p:nvSpPr>
          <p:cNvPr id="239" name="GPT-2 Architecture (Yang et al., 2023)"/>
          <p:cNvSpPr txBox="1"/>
          <p:nvPr/>
        </p:nvSpPr>
        <p:spPr>
          <a:xfrm>
            <a:off x="14617788" y="12269818"/>
            <a:ext cx="6056022" cy="52344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100000"/>
              </a:lnSpc>
              <a:spcBef>
                <a:spcPts val="0"/>
              </a:spcBef>
              <a:defRPr sz="2800">
                <a:solidFill>
                  <a:srgbClr val="5E5E5E"/>
                </a:solidFill>
              </a:defRPr>
            </a:lvl1pPr>
          </a:lstStyle>
          <a:p>
            <a:pPr/>
            <a:r>
              <a:t>GPT-2 Architecture (Yang et al., 2023)</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36">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3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36">
                                            <p:txEl>
                                              <p:pRg st="1" end="1"/>
                                            </p:txEl>
                                          </p:spTgt>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2" fill="hold">
                                  <p:stCondLst>
                                    <p:cond delay="0"/>
                                  </p:stCondLst>
                                  <p:iterate type="el" backwards="0">
                                    <p:tmAbs val="0"/>
                                  </p:iterate>
                                  <p:childTnLst>
                                    <p:set>
                                      <p:cBhvr>
                                        <p:cTn id="15" fill="hold"/>
                                        <p:tgtEl>
                                          <p:spTgt spid="237"/>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3" fill="hold">
                                  <p:stCondLst>
                                    <p:cond delay="0"/>
                                  </p:stCondLst>
                                  <p:iterate type="el" backwards="0">
                                    <p:tmAbs val="0"/>
                                  </p:iterate>
                                  <p:childTnLst>
                                    <p:set>
                                      <p:cBhvr>
                                        <p:cTn id="18" fill="hold"/>
                                        <p:tgtEl>
                                          <p:spTgt spid="2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1" fill="hold">
                                  <p:stCondLst>
                                    <p:cond delay="0"/>
                                  </p:stCondLst>
                                  <p:iterate type="el" backwards="0">
                                    <p:tmAbs val="0"/>
                                  </p:iterate>
                                  <p:childTnLst>
                                    <p:set>
                                      <p:cBhvr>
                                        <p:cTn id="22" fill="hold"/>
                                        <p:tgtEl>
                                          <p:spTgt spid="23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1" fill="hold">
                                  <p:stCondLst>
                                    <p:cond delay="0"/>
                                  </p:stCondLst>
                                  <p:iterate type="el" backwards="0">
                                    <p:tmAbs val="0"/>
                                  </p:iterate>
                                  <p:childTnLst>
                                    <p:set>
                                      <p:cBhvr>
                                        <p:cTn id="26" fill="hold"/>
                                        <p:tgtEl>
                                          <p:spTgt spid="23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1" fill="hold">
                                  <p:stCondLst>
                                    <p:cond delay="0"/>
                                  </p:stCondLst>
                                  <p:iterate type="el" backwards="0">
                                    <p:tmAbs val="0"/>
                                  </p:iterate>
                                  <p:childTnLst>
                                    <p:set>
                                      <p:cBhvr>
                                        <p:cTn id="30" fill="hold"/>
                                        <p:tgtEl>
                                          <p:spTgt spid="236">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9" grpId="3"/>
      <p:bldP build="p" bldLvl="5" animBg="1" rev="0" advAuto="0" spid="236" grpId="1"/>
      <p:bldP build="whole" bldLvl="1" animBg="1" rev="0" advAuto="0" spid="237" grpId="2"/>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43" name="Multi-Head Attention Mechanism"/>
          <p:cNvSpPr txBox="1"/>
          <p:nvPr>
            <p:ph type="title"/>
          </p:nvPr>
        </p:nvSpPr>
        <p:spPr>
          <a:prstGeom prst="rect">
            <a:avLst/>
          </a:prstGeom>
        </p:spPr>
        <p:txBody>
          <a:bodyPr/>
          <a:lstStyle/>
          <a:p>
            <a:pPr/>
            <a:r>
              <a:t>Multi-Head Attention Mechanism</a:t>
            </a:r>
          </a:p>
        </p:txBody>
      </p:sp>
      <p:sp>
        <p:nvSpPr>
          <p:cNvPr id="244" name="Runs multiple attention mechanisms in parallel.…"/>
          <p:cNvSpPr txBox="1"/>
          <p:nvPr>
            <p:ph type="body" idx="1"/>
          </p:nvPr>
        </p:nvSpPr>
        <p:spPr>
          <a:xfrm>
            <a:off x="1206500" y="3491308"/>
            <a:ext cx="21971000" cy="8350889"/>
          </a:xfrm>
          <a:prstGeom prst="rect">
            <a:avLst/>
          </a:prstGeom>
        </p:spPr>
        <p:txBody>
          <a:bodyPr/>
          <a:lstStyle/>
          <a:p>
            <a:pPr marL="481584" indent="-481584" defTabSz="1926287">
              <a:spcBef>
                <a:spcPts val="3500"/>
              </a:spcBef>
              <a:defRPr sz="3792"/>
            </a:pPr>
            <a:r>
              <a:t>Runs multiple attention mechanisms in parallel.</a:t>
            </a:r>
          </a:p>
          <a:p>
            <a:pPr marL="481584" indent="-481584" defTabSz="1926287">
              <a:spcBef>
                <a:spcPts val="3500"/>
              </a:spcBef>
              <a:defRPr sz="3792"/>
            </a:pPr>
            <a:r>
              <a:t>Outputs are concatenated and linearly transformed to                                                                        match dimensions.</a:t>
            </a:r>
          </a:p>
          <a:p>
            <a:pPr marL="481584" indent="-481584" defTabSz="1926287">
              <a:spcBef>
                <a:spcPts val="3500"/>
              </a:spcBef>
              <a:defRPr sz="3792"/>
            </a:pPr>
          </a:p>
          <a:p>
            <a:pPr marL="481584" indent="-481584" defTabSz="1926287">
              <a:spcBef>
                <a:spcPts val="3500"/>
              </a:spcBef>
              <a:defRPr sz="3792"/>
            </a:pPr>
          </a:p>
          <a:p>
            <a:pPr marL="481584" indent="-481584" defTabSz="1926287">
              <a:spcBef>
                <a:spcPts val="3500"/>
              </a:spcBef>
              <a:defRPr sz="3792"/>
            </a:pPr>
          </a:p>
          <a:p>
            <a:pPr marL="481584" indent="-481584" defTabSz="1926287">
              <a:spcBef>
                <a:spcPts val="3500"/>
              </a:spcBef>
              <a:defRPr sz="3792"/>
            </a:pPr>
            <a14:m>
              <m:oMath>
                <m:r>
                  <a:rPr xmlns:a="http://schemas.openxmlformats.org/drawingml/2006/main" sz="4550" i="1">
                    <a:solidFill>
                      <a:srgbClr val="000000"/>
                    </a:solidFill>
                    <a:latin typeface="Cambria Math" panose="02040503050406030204" pitchFamily="18" charset="0"/>
                  </a:rPr>
                  <m:t>Q</m:t>
                </m:r>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K</m:t>
                </m:r>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V</m:t>
                </m:r>
              </m:oMath>
            </a14:m>
            <a:r>
              <a:t>: Queries, Keys, Values.</a:t>
            </a:r>
          </a:p>
          <a:p>
            <a:pPr marL="481584" indent="-481584" defTabSz="1926287">
              <a:spcBef>
                <a:spcPts val="3500"/>
              </a:spcBef>
              <a:defRPr sz="3792"/>
            </a:pPr>
            <a14:m>
              <m:oMath>
                <m:r>
                  <a:rPr xmlns:a="http://schemas.openxmlformats.org/drawingml/2006/main" sz="4550" i="1">
                    <a:solidFill>
                      <a:srgbClr val="000000"/>
                    </a:solidFill>
                    <a:latin typeface="Cambria Math" panose="02040503050406030204" pitchFamily="18" charset="0"/>
                  </a:rPr>
                  <m:t>W</m:t>
                </m:r>
              </m:oMath>
            </a14:m>
            <a:r>
              <a:t>: Learnable parameter matrices.</a:t>
            </a:r>
          </a:p>
          <a:p>
            <a:pPr marL="481584" indent="-481584" defTabSz="1926287">
              <a:spcBef>
                <a:spcPts val="3500"/>
              </a:spcBef>
              <a:defRPr sz="3792"/>
            </a:pPr>
            <a14:m>
              <m:oMath>
                <m:r>
                  <a:rPr xmlns:a="http://schemas.openxmlformats.org/drawingml/2006/main" sz="4550" i="1">
                    <a:solidFill>
                      <a:srgbClr val="000000"/>
                    </a:solidFill>
                    <a:latin typeface="Cambria Math" panose="02040503050406030204" pitchFamily="18" charset="0"/>
                  </a:rPr>
                  <m:t>d</m:t>
                </m:r>
              </m:oMath>
            </a14:m>
            <a:r>
              <a:t>: Dimensionality scaling factor.</a:t>
            </a:r>
            <a:endParaRPr sz="4800"/>
          </a:p>
        </p:txBody>
      </p:sp>
      <p:pic>
        <p:nvPicPr>
          <p:cNvPr id="245" name="Screenshot 2024-11-15 at 16.35.06.png" descr="Screenshot 2024-11-15 at 16.35.06.png"/>
          <p:cNvPicPr>
            <a:picLocks noChangeAspect="1"/>
          </p:cNvPicPr>
          <p:nvPr/>
        </p:nvPicPr>
        <p:blipFill>
          <a:blip r:embed="rId4">
            <a:extLst/>
          </a:blip>
          <a:stretch>
            <a:fillRect/>
          </a:stretch>
        </p:blipFill>
        <p:spPr>
          <a:xfrm>
            <a:off x="16048356" y="3423262"/>
            <a:ext cx="5826646" cy="7493807"/>
          </a:xfrm>
          <a:prstGeom prst="rect">
            <a:avLst/>
          </a:prstGeom>
          <a:ln w="25400">
            <a:miter lim="400000"/>
          </a:ln>
          <a:effectLst>
            <a:outerShdw sx="100000" sy="100000" kx="0" ky="0" algn="b" rotWithShape="0" blurRad="254000" dist="127000" dir="5400000">
              <a:srgbClr val="000000">
                <a:alpha val="70000"/>
              </a:srgbClr>
            </a:outerShdw>
          </a:effectLst>
        </p:spPr>
      </p:pic>
      <p:sp>
        <p:nvSpPr>
          <p:cNvPr id="246" name="Multi-Head Attention (Vaswani et al., 2017)"/>
          <p:cNvSpPr txBox="1"/>
          <p:nvPr/>
        </p:nvSpPr>
        <p:spPr>
          <a:xfrm>
            <a:off x="15773016" y="11367895"/>
            <a:ext cx="6377204" cy="4987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100000"/>
              </a:lnSpc>
              <a:spcBef>
                <a:spcPts val="0"/>
              </a:spcBef>
              <a:defRPr sz="2600">
                <a:solidFill>
                  <a:srgbClr val="5E5E5E"/>
                </a:solidFill>
              </a:defRPr>
            </a:lvl1pPr>
          </a:lstStyle>
          <a:p>
            <a:pPr/>
            <a:r>
              <a:t>Multi-Head Attention (Vaswani et al., 2017)</a:t>
            </a:r>
          </a:p>
        </p:txBody>
      </p:sp>
      <p:sp>
        <p:nvSpPr>
          <p:cNvPr id="247" name="Equation"/>
          <p:cNvSpPr txBox="1"/>
          <p:nvPr/>
        </p:nvSpPr>
        <p:spPr>
          <a:xfrm>
            <a:off x="2132343" y="6226935"/>
            <a:ext cx="11620673" cy="2293312"/>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m>
                    <m:mPr>
                      <m:ctrlPr>
                        <a:rPr xmlns:a="http://schemas.openxmlformats.org/drawingml/2006/main" sz="4000" i="1">
                          <a:solidFill>
                            <a:srgbClr val="000000"/>
                          </a:solidFill>
                          <a:latin typeface="Cambria Math" panose="02040503050406030204" pitchFamily="18" charset="0"/>
                        </a:rPr>
                      </m:ctrlPr>
                      <m:baseJc m:val="center"/>
                      <m:plcHide m:val="on"/>
                      <m:mcs>
                        <m:mc>
                          <m:mcPr>
                            <m:count m:val="2"/>
                            <m:mcJc m:val="center"/>
                          </m:mcPr>
                        </m:mc>
                      </m:mcs>
                    </m:mPr>
                    <m:mr>
                      <m:e>
                        <m:r>
                          <a:rPr xmlns:a="http://schemas.openxmlformats.org/drawingml/2006/main" sz="4000" i="1">
                            <a:solidFill>
                              <a:srgbClr val="000000"/>
                            </a:solidFill>
                            <a:latin typeface="Cambria Math" panose="02040503050406030204" pitchFamily="18" charset="0"/>
                          </a:rPr>
                          <m:t>M</m:t>
                        </m:r>
                        <m:r>
                          <a:rPr xmlns:a="http://schemas.openxmlformats.org/drawingml/2006/main" sz="4000" i="1">
                            <a:solidFill>
                              <a:srgbClr val="000000"/>
                            </a:solidFill>
                            <a:latin typeface="Cambria Math" panose="02040503050406030204" pitchFamily="18" charset="0"/>
                          </a:rPr>
                          <m:t>u</m:t>
                        </m:r>
                        <m:r>
                          <a:rPr xmlns:a="http://schemas.openxmlformats.org/drawingml/2006/main" sz="4000" i="1">
                            <a:solidFill>
                              <a:srgbClr val="000000"/>
                            </a:solidFill>
                            <a:latin typeface="Cambria Math" panose="02040503050406030204" pitchFamily="18" charset="0"/>
                          </a:rPr>
                          <m:t>l</m:t>
                        </m:r>
                        <m:r>
                          <a:rPr xmlns:a="http://schemas.openxmlformats.org/drawingml/2006/main" sz="4000" i="1">
                            <a:solidFill>
                              <a:srgbClr val="000000"/>
                            </a:solidFill>
                            <a:latin typeface="Cambria Math" panose="02040503050406030204" pitchFamily="18" charset="0"/>
                          </a:rPr>
                          <m:t>t</m:t>
                        </m:r>
                        <m:r>
                          <a:rPr xmlns:a="http://schemas.openxmlformats.org/drawingml/2006/main" sz="4000" i="1">
                            <a:solidFill>
                              <a:srgbClr val="000000"/>
                            </a:solidFill>
                            <a:latin typeface="Cambria Math" panose="02040503050406030204" pitchFamily="18" charset="0"/>
                          </a:rPr>
                          <m:t>i</m:t>
                        </m:r>
                        <m:r>
                          <a:rPr xmlns:a="http://schemas.openxmlformats.org/drawingml/2006/main" sz="4000" i="1">
                            <a:solidFill>
                              <a:srgbClr val="000000"/>
                            </a:solidFill>
                            <a:latin typeface="Cambria Math" panose="02040503050406030204" pitchFamily="18" charset="0"/>
                          </a:rPr>
                          <m:t>h</m:t>
                        </m:r>
                        <m:r>
                          <a:rPr xmlns:a="http://schemas.openxmlformats.org/drawingml/2006/main" sz="4000" i="1">
                            <a:solidFill>
                              <a:srgbClr val="000000"/>
                            </a:solidFill>
                            <a:latin typeface="Cambria Math" panose="02040503050406030204" pitchFamily="18" charset="0"/>
                          </a:rPr>
                          <m:t>e</m:t>
                        </m:r>
                        <m:r>
                          <a:rPr xmlns:a="http://schemas.openxmlformats.org/drawingml/2006/main" sz="4000" i="1">
                            <a:solidFill>
                              <a:srgbClr val="000000"/>
                            </a:solidFill>
                            <a:latin typeface="Cambria Math" panose="02040503050406030204" pitchFamily="18" charset="0"/>
                          </a:rPr>
                          <m:t>a</m:t>
                        </m:r>
                        <m:r>
                          <a:rPr xmlns:a="http://schemas.openxmlformats.org/drawingml/2006/main" sz="4000" i="1">
                            <a:solidFill>
                              <a:srgbClr val="000000"/>
                            </a:solidFill>
                            <a:latin typeface="Cambria Math" panose="02040503050406030204" pitchFamily="18" charset="0"/>
                          </a:rPr>
                          <m:t>d</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Q</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K</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V</m:t>
                        </m:r>
                        <m:r>
                          <a:rPr xmlns:a="http://schemas.openxmlformats.org/drawingml/2006/main" sz="4000" i="1">
                            <a:solidFill>
                              <a:srgbClr val="000000"/>
                            </a:solidFill>
                            <a:latin typeface="Cambria Math" panose="02040503050406030204" pitchFamily="18" charset="0"/>
                          </a:rPr>
                          <m:t>)</m:t>
                        </m:r>
                      </m:e>
                      <m:e>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C</m:t>
                        </m:r>
                        <m:r>
                          <a:rPr xmlns:a="http://schemas.openxmlformats.org/drawingml/2006/main" sz="4000" i="1">
                            <a:solidFill>
                              <a:srgbClr val="000000"/>
                            </a:solidFill>
                            <a:latin typeface="Cambria Math" panose="02040503050406030204" pitchFamily="18" charset="0"/>
                          </a:rPr>
                          <m:t>o</m:t>
                        </m:r>
                        <m:r>
                          <a:rPr xmlns:a="http://schemas.openxmlformats.org/drawingml/2006/main" sz="4000" i="1">
                            <a:solidFill>
                              <a:srgbClr val="000000"/>
                            </a:solidFill>
                            <a:latin typeface="Cambria Math" panose="02040503050406030204" pitchFamily="18" charset="0"/>
                          </a:rPr>
                          <m:t>n</m:t>
                        </m:r>
                        <m:r>
                          <a:rPr xmlns:a="http://schemas.openxmlformats.org/drawingml/2006/main" sz="4000" i="1">
                            <a:solidFill>
                              <a:srgbClr val="000000"/>
                            </a:solidFill>
                            <a:latin typeface="Cambria Math" panose="02040503050406030204" pitchFamily="18" charset="0"/>
                          </a:rPr>
                          <m:t>c</m:t>
                        </m:r>
                        <m:r>
                          <a:rPr xmlns:a="http://schemas.openxmlformats.org/drawingml/2006/main" sz="4000" i="1">
                            <a:solidFill>
                              <a:srgbClr val="000000"/>
                            </a:solidFill>
                            <a:latin typeface="Cambria Math" panose="02040503050406030204" pitchFamily="18" charset="0"/>
                          </a:rPr>
                          <m:t>a</m:t>
                        </m:r>
                        <m:r>
                          <a:rPr xmlns:a="http://schemas.openxmlformats.org/drawingml/2006/main" sz="4000" i="1">
                            <a:solidFill>
                              <a:srgbClr val="000000"/>
                            </a:solidFill>
                            <a:latin typeface="Cambria Math" panose="02040503050406030204" pitchFamily="18" charset="0"/>
                          </a:rPr>
                          <m:t>t</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h</m:t>
                        </m:r>
                        <m:r>
                          <a:rPr xmlns:a="http://schemas.openxmlformats.org/drawingml/2006/main" sz="4000" i="1">
                            <a:solidFill>
                              <a:srgbClr val="000000"/>
                            </a:solidFill>
                            <a:latin typeface="Cambria Math" panose="02040503050406030204" pitchFamily="18" charset="0"/>
                          </a:rPr>
                          <m:t>e</m:t>
                        </m:r>
                        <m:r>
                          <a:rPr xmlns:a="http://schemas.openxmlformats.org/drawingml/2006/main" sz="4000" i="1">
                            <a:solidFill>
                              <a:srgbClr val="000000"/>
                            </a:solidFill>
                            <a:latin typeface="Cambria Math" panose="02040503050406030204" pitchFamily="18" charset="0"/>
                          </a:rPr>
                          <m:t>a</m:t>
                        </m:r>
                        <m:sSub>
                          <m:e>
                            <m:argPr>
                              <m:scrLvl m:val="0"/>
                            </m:argPr>
                            <m:r>
                              <a:rPr xmlns:a="http://schemas.openxmlformats.org/drawingml/2006/main" sz="4000" i="1">
                                <a:solidFill>
                                  <a:srgbClr val="000000"/>
                                </a:solidFill>
                                <a:latin typeface="Cambria Math" panose="02040503050406030204" pitchFamily="18" charset="0"/>
                              </a:rPr>
                              <m:t>d</m:t>
                            </m:r>
                          </m:e>
                          <m:sub>
                            <m:argPr>
                              <m:scrLvl m:val="0"/>
                            </m:argPr>
                            <m:r>
                              <a:rPr xmlns:a="http://schemas.openxmlformats.org/drawingml/2006/main" sz="4000" i="1">
                                <a:solidFill>
                                  <a:srgbClr val="000000"/>
                                </a:solidFill>
                                <a:latin typeface="Cambria Math" panose="02040503050406030204" pitchFamily="18" charset="0"/>
                              </a:rPr>
                              <m:t>1</m:t>
                            </m:r>
                          </m:sub>
                        </m:sSub>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h</m:t>
                        </m:r>
                        <m:r>
                          <a:rPr xmlns:a="http://schemas.openxmlformats.org/drawingml/2006/main" sz="4000" i="1">
                            <a:solidFill>
                              <a:srgbClr val="000000"/>
                            </a:solidFill>
                            <a:latin typeface="Cambria Math" panose="02040503050406030204" pitchFamily="18" charset="0"/>
                          </a:rPr>
                          <m:t>e</m:t>
                        </m:r>
                        <m:r>
                          <a:rPr xmlns:a="http://schemas.openxmlformats.org/drawingml/2006/main" sz="4000" i="1">
                            <a:solidFill>
                              <a:srgbClr val="000000"/>
                            </a:solidFill>
                            <a:latin typeface="Cambria Math" panose="02040503050406030204" pitchFamily="18" charset="0"/>
                          </a:rPr>
                          <m:t>a</m:t>
                        </m:r>
                        <m:sSub>
                          <m:e>
                            <m:argPr>
                              <m:scrLvl m:val="0"/>
                            </m:argPr>
                            <m:r>
                              <a:rPr xmlns:a="http://schemas.openxmlformats.org/drawingml/2006/main" sz="4000" i="1">
                                <a:solidFill>
                                  <a:srgbClr val="000000"/>
                                </a:solidFill>
                                <a:latin typeface="Cambria Math" panose="02040503050406030204" pitchFamily="18" charset="0"/>
                              </a:rPr>
                              <m:t>d</m:t>
                            </m:r>
                          </m:e>
                          <m:sub>
                            <m:argPr>
                              <m:scrLvl m:val="0"/>
                            </m:argPr>
                            <m:r>
                              <a:rPr xmlns:a="http://schemas.openxmlformats.org/drawingml/2006/main" sz="4000" i="1">
                                <a:solidFill>
                                  <a:srgbClr val="000000"/>
                                </a:solidFill>
                                <a:latin typeface="Cambria Math" panose="02040503050406030204" pitchFamily="18" charset="0"/>
                              </a:rPr>
                              <m:t>2</m:t>
                            </m:r>
                          </m:sub>
                        </m:sSub>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h</m:t>
                        </m:r>
                        <m:r>
                          <a:rPr xmlns:a="http://schemas.openxmlformats.org/drawingml/2006/main" sz="4000" i="1">
                            <a:solidFill>
                              <a:srgbClr val="000000"/>
                            </a:solidFill>
                            <a:latin typeface="Cambria Math" panose="02040503050406030204" pitchFamily="18" charset="0"/>
                          </a:rPr>
                          <m:t>e</m:t>
                        </m:r>
                        <m:r>
                          <a:rPr xmlns:a="http://schemas.openxmlformats.org/drawingml/2006/main" sz="4000" i="1">
                            <a:solidFill>
                              <a:srgbClr val="000000"/>
                            </a:solidFill>
                            <a:latin typeface="Cambria Math" panose="02040503050406030204" pitchFamily="18" charset="0"/>
                          </a:rPr>
                          <m:t>a</m:t>
                        </m:r>
                        <m:sSub>
                          <m:e>
                            <m:argPr>
                              <m:scrLvl m:val="0"/>
                            </m:argPr>
                            <m:r>
                              <a:rPr xmlns:a="http://schemas.openxmlformats.org/drawingml/2006/main" sz="4000" i="1">
                                <a:solidFill>
                                  <a:srgbClr val="000000"/>
                                </a:solidFill>
                                <a:latin typeface="Cambria Math" panose="02040503050406030204" pitchFamily="18" charset="0"/>
                              </a:rPr>
                              <m:t>d</m:t>
                            </m:r>
                          </m:e>
                          <m:sub>
                            <m:argPr>
                              <m:scrLvl m:val="0"/>
                            </m:argPr>
                            <m:r>
                              <a:rPr xmlns:a="http://schemas.openxmlformats.org/drawingml/2006/main" sz="4000" i="1">
                                <a:solidFill>
                                  <a:srgbClr val="000000"/>
                                </a:solidFill>
                                <a:latin typeface="Cambria Math" panose="02040503050406030204" pitchFamily="18" charset="0"/>
                              </a:rPr>
                              <m:t>h</m:t>
                            </m:r>
                          </m:sub>
                        </m:sSub>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W</m:t>
                        </m:r>
                        <m:r>
                          <a:rPr xmlns:a="http://schemas.openxmlformats.org/drawingml/2006/main" sz="4000" i="1">
                            <a:solidFill>
                              <a:srgbClr val="000000"/>
                            </a:solidFill>
                            <a:latin typeface="Cambria Math" panose="02040503050406030204" pitchFamily="18" charset="0"/>
                          </a:rPr>
                          <m:t>,</m:t>
                        </m:r>
                      </m:e>
                    </m:mr>
                    <m:mr>
                      <m:e>
                        <m:r>
                          <a:rPr xmlns:a="http://schemas.openxmlformats.org/drawingml/2006/main" sz="4000" i="1">
                            <a:solidFill>
                              <a:srgbClr val="000000"/>
                            </a:solidFill>
                            <a:latin typeface="Cambria Math" panose="02040503050406030204" pitchFamily="18" charset="0"/>
                          </a:rPr>
                          <m:t>h</m:t>
                        </m:r>
                        <m:r>
                          <a:rPr xmlns:a="http://schemas.openxmlformats.org/drawingml/2006/main" sz="4000" i="1">
                            <a:solidFill>
                              <a:srgbClr val="000000"/>
                            </a:solidFill>
                            <a:latin typeface="Cambria Math" panose="02040503050406030204" pitchFamily="18" charset="0"/>
                          </a:rPr>
                          <m:t>e</m:t>
                        </m:r>
                        <m:r>
                          <a:rPr xmlns:a="http://schemas.openxmlformats.org/drawingml/2006/main" sz="4000" i="1">
                            <a:solidFill>
                              <a:srgbClr val="000000"/>
                            </a:solidFill>
                            <a:latin typeface="Cambria Math" panose="02040503050406030204" pitchFamily="18" charset="0"/>
                          </a:rPr>
                          <m:t>a</m:t>
                        </m:r>
                        <m:sSub>
                          <m:e>
                            <m:argPr>
                              <m:scrLvl m:val="0"/>
                            </m:argPr>
                            <m:r>
                              <a:rPr xmlns:a="http://schemas.openxmlformats.org/drawingml/2006/main" sz="4000" i="1">
                                <a:solidFill>
                                  <a:srgbClr val="000000"/>
                                </a:solidFill>
                                <a:latin typeface="Cambria Math" panose="02040503050406030204" pitchFamily="18" charset="0"/>
                              </a:rPr>
                              <m:t>d</m:t>
                            </m:r>
                          </m:e>
                          <m:sub>
                            <m:argPr>
                              <m:scrLvl m:val="0"/>
                            </m:argPr>
                            <m:r>
                              <a:rPr xmlns:a="http://schemas.openxmlformats.org/drawingml/2006/main" sz="4000" i="1">
                                <a:solidFill>
                                  <a:srgbClr val="000000"/>
                                </a:solidFill>
                                <a:latin typeface="Cambria Math" panose="02040503050406030204" pitchFamily="18" charset="0"/>
                              </a:rPr>
                              <m:t>i</m:t>
                            </m:r>
                          </m:sub>
                        </m:sSub>
                      </m:e>
                      <m:e>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s</m:t>
                        </m:r>
                        <m:r>
                          <a:rPr xmlns:a="http://schemas.openxmlformats.org/drawingml/2006/main" sz="4000" i="1">
                            <a:solidFill>
                              <a:srgbClr val="000000"/>
                            </a:solidFill>
                            <a:latin typeface="Cambria Math" panose="02040503050406030204" pitchFamily="18" charset="0"/>
                          </a:rPr>
                          <m:t>o</m:t>
                        </m:r>
                        <m:r>
                          <a:rPr xmlns:a="http://schemas.openxmlformats.org/drawingml/2006/main" sz="4000" i="1">
                            <a:solidFill>
                              <a:srgbClr val="000000"/>
                            </a:solidFill>
                            <a:latin typeface="Cambria Math" panose="02040503050406030204" pitchFamily="18" charset="0"/>
                          </a:rPr>
                          <m:t>f</m:t>
                        </m:r>
                        <m:r>
                          <a:rPr xmlns:a="http://schemas.openxmlformats.org/drawingml/2006/main" sz="4000" i="1">
                            <a:solidFill>
                              <a:srgbClr val="000000"/>
                            </a:solidFill>
                            <a:latin typeface="Cambria Math" panose="02040503050406030204" pitchFamily="18" charset="0"/>
                          </a:rPr>
                          <m:t>t</m:t>
                        </m:r>
                        <m:r>
                          <a:rPr xmlns:a="http://schemas.openxmlformats.org/drawingml/2006/main" sz="4000" i="1">
                            <a:solidFill>
                              <a:srgbClr val="000000"/>
                            </a:solidFill>
                            <a:latin typeface="Cambria Math" panose="02040503050406030204" pitchFamily="18" charset="0"/>
                          </a:rPr>
                          <m:t>m</m:t>
                        </m:r>
                        <m:r>
                          <a:rPr xmlns:a="http://schemas.openxmlformats.org/drawingml/2006/main" sz="4000" i="1">
                            <a:solidFill>
                              <a:srgbClr val="000000"/>
                            </a:solidFill>
                            <a:latin typeface="Cambria Math" panose="02040503050406030204" pitchFamily="18" charset="0"/>
                          </a:rPr>
                          <m:t>a</m:t>
                        </m:r>
                        <m:r>
                          <a:rPr xmlns:a="http://schemas.openxmlformats.org/drawingml/2006/main" sz="4000" i="1">
                            <a:solidFill>
                              <a:srgbClr val="000000"/>
                            </a:solidFill>
                            <a:latin typeface="Cambria Math" panose="02040503050406030204" pitchFamily="18" charset="0"/>
                          </a:rPr>
                          <m:t>x</m:t>
                        </m:r>
                        <m:d>
                          <m:dPr>
                            <m:ctrlPr>
                              <a:rPr xmlns:a="http://schemas.openxmlformats.org/drawingml/2006/main" sz="4000" i="1">
                                <a:solidFill>
                                  <a:srgbClr val="000000"/>
                                </a:solidFill>
                                <a:latin typeface="Cambria Math" panose="02040503050406030204" pitchFamily="18" charset="0"/>
                              </a:rPr>
                            </m:ctrlPr>
                          </m:dPr>
                          <m:e>
                            <m:argPr>
                              <m:scrLvl m:val="0"/>
                            </m:argPr>
                            <m:f>
                              <m:fPr>
                                <m:ctrlPr>
                                  <a:rPr xmlns:a="http://schemas.openxmlformats.org/drawingml/2006/main" sz="4000" i="1">
                                    <a:solidFill>
                                      <a:srgbClr val="000000"/>
                                    </a:solidFill>
                                    <a:latin typeface="Cambria Math" panose="02040503050406030204" pitchFamily="18" charset="0"/>
                                  </a:rPr>
                                </m:ctrlPr>
                                <m:type m:val="bar"/>
                              </m:fPr>
                              <m:num>
                                <m:argPr>
                                  <m:scrLvl m:val="0"/>
                                </m:argPr>
                                <m:sSub>
                                  <m:e>
                                    <m:argPr>
                                      <m:scrLvl m:val="0"/>
                                    </m:argPr>
                                    <m:r>
                                      <a:rPr xmlns:a="http://schemas.openxmlformats.org/drawingml/2006/main" sz="4000" i="1">
                                        <a:solidFill>
                                          <a:srgbClr val="000000"/>
                                        </a:solidFill>
                                        <a:latin typeface="Cambria Math" panose="02040503050406030204" pitchFamily="18" charset="0"/>
                                      </a:rPr>
                                      <m:t>Q</m:t>
                                    </m:r>
                                  </m:e>
                                  <m:sub>
                                    <m:argPr>
                                      <m:scrLvl m:val="0"/>
                                    </m:argPr>
                                    <m:r>
                                      <a:rPr xmlns:a="http://schemas.openxmlformats.org/drawingml/2006/main" sz="4000" i="1">
                                        <a:solidFill>
                                          <a:srgbClr val="000000"/>
                                        </a:solidFill>
                                        <a:latin typeface="Cambria Math" panose="02040503050406030204" pitchFamily="18" charset="0"/>
                                      </a:rPr>
                                      <m:t>i</m:t>
                                    </m:r>
                                  </m:sub>
                                </m:sSub>
                                <m:sSubSup>
                                  <m:e>
                                    <m:argPr>
                                      <m:scrLvl m:val="0"/>
                                    </m:argPr>
                                    <m:r>
                                      <a:rPr xmlns:a="http://schemas.openxmlformats.org/drawingml/2006/main" sz="4000" i="1">
                                        <a:solidFill>
                                          <a:srgbClr val="000000"/>
                                        </a:solidFill>
                                        <a:latin typeface="Cambria Math" panose="02040503050406030204" pitchFamily="18" charset="0"/>
                                      </a:rPr>
                                      <m:t>K</m:t>
                                    </m:r>
                                  </m:e>
                                  <m:sub>
                                    <m:argPr>
                                      <m:scrLvl m:val="0"/>
                                    </m:argPr>
                                    <m:r>
                                      <a:rPr xmlns:a="http://schemas.openxmlformats.org/drawingml/2006/main" sz="4000" i="1">
                                        <a:solidFill>
                                          <a:srgbClr val="000000"/>
                                        </a:solidFill>
                                        <a:latin typeface="Cambria Math" panose="02040503050406030204" pitchFamily="18" charset="0"/>
                                      </a:rPr>
                                      <m:t>i</m:t>
                                    </m:r>
                                  </m:sub>
                                  <m:sup>
                                    <m:argPr>
                                      <m:scrLvl m:val="0"/>
                                    </m:argPr>
                                    <m:r>
                                      <a:rPr xmlns:a="http://schemas.openxmlformats.org/drawingml/2006/main" sz="4000" i="1">
                                        <a:solidFill>
                                          <a:srgbClr val="000000"/>
                                        </a:solidFill>
                                        <a:latin typeface="Cambria Math" panose="02040503050406030204" pitchFamily="18" charset="0"/>
                                      </a:rPr>
                                      <m:t>⊤</m:t>
                                    </m:r>
                                  </m:sup>
                                </m:sSubSup>
                              </m:num>
                              <m:den>
                                <m:argPr>
                                  <m:scrLvl m:val="0"/>
                                </m:argPr>
                                <m:rad>
                                  <m:radPr>
                                    <m:ctrlPr>
                                      <a:rPr xmlns:a="http://schemas.openxmlformats.org/drawingml/2006/main" sz="4000" i="1">
                                        <a:solidFill>
                                          <a:srgbClr val="000000"/>
                                        </a:solidFill>
                                        <a:latin typeface="Cambria Math" panose="02040503050406030204" pitchFamily="18" charset="0"/>
                                      </a:rPr>
                                    </m:ctrlPr>
                                    <m:degHide m:val="on"/>
                                  </m:radPr>
                                  <m:deg>
                                    <m:argPr>
                                      <m:scrLvl m:val="0"/>
                                    </m:argPr>
                                  </m:deg>
                                  <m:e>
                                    <m:argPr>
                                      <m:scrLvl m:val="0"/>
                                    </m:argPr>
                                    <m:r>
                                      <a:rPr xmlns:a="http://schemas.openxmlformats.org/drawingml/2006/main" sz="4000" i="1">
                                        <a:solidFill>
                                          <a:srgbClr val="000000"/>
                                        </a:solidFill>
                                        <a:latin typeface="Cambria Math" panose="02040503050406030204" pitchFamily="18" charset="0"/>
                                      </a:rPr>
                                      <m:t>d</m:t>
                                    </m:r>
                                  </m:e>
                                </m:rad>
                              </m:den>
                            </m:f>
                          </m:e>
                        </m:d>
                        <m:sSub>
                          <m:e>
                            <m:argPr>
                              <m:scrLvl m:val="0"/>
                            </m:argPr>
                            <m:r>
                              <a:rPr xmlns:a="http://schemas.openxmlformats.org/drawingml/2006/main" sz="4000" i="1">
                                <a:solidFill>
                                  <a:srgbClr val="000000"/>
                                </a:solidFill>
                                <a:latin typeface="Cambria Math" panose="02040503050406030204" pitchFamily="18" charset="0"/>
                              </a:rPr>
                              <m:t>V</m:t>
                            </m:r>
                          </m:e>
                          <m:sub>
                            <m:argPr>
                              <m:scrLvl m:val="0"/>
                            </m:argPr>
                            <m:r>
                              <a:rPr xmlns:a="http://schemas.openxmlformats.org/drawingml/2006/main" sz="4000" i="1">
                                <a:solidFill>
                                  <a:srgbClr val="000000"/>
                                </a:solidFill>
                                <a:latin typeface="Cambria Math" panose="02040503050406030204" pitchFamily="18" charset="0"/>
                              </a:rPr>
                              <m:t>i</m:t>
                            </m:r>
                          </m:sub>
                        </m:sSub>
                      </m:e>
                    </m:mr>
                  </m:m>
                </m:oMath>
              </m:oMathPara>
            </a14:m>
            <a:endParaRPr sz="4000"/>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44">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4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44">
                                            <p:txEl>
                                              <p:pRg st="1" end="1"/>
                                            </p:txEl>
                                          </p:spTgt>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2" fill="hold">
                                  <p:stCondLst>
                                    <p:cond delay="0"/>
                                  </p:stCondLst>
                                  <p:iterate type="el" backwards="0">
                                    <p:tmAbs val="0"/>
                                  </p:iterate>
                                  <p:childTnLst>
                                    <p:set>
                                      <p:cBhvr>
                                        <p:cTn id="15" fill="hold"/>
                                        <p:tgtEl>
                                          <p:spTgt spid="245"/>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3" fill="hold">
                                  <p:stCondLst>
                                    <p:cond delay="0"/>
                                  </p:stCondLst>
                                  <p:iterate type="el" backwards="0">
                                    <p:tmAbs val="0"/>
                                  </p:iterate>
                                  <p:childTnLst>
                                    <p:set>
                                      <p:cBhvr>
                                        <p:cTn id="18" fill="hold"/>
                                        <p:tgtEl>
                                          <p:spTgt spid="2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4" fill="hold">
                                  <p:stCondLst>
                                    <p:cond delay="0"/>
                                  </p:stCondLst>
                                  <p:iterate type="el" backwards="0">
                                    <p:tmAbs val="0"/>
                                  </p:iterate>
                                  <p:childTnLst>
                                    <p:set>
                                      <p:cBhvr>
                                        <p:cTn id="22" fill="hold"/>
                                        <p:tgtEl>
                                          <p:spTgt spid="247"/>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1" fill="hold">
                                  <p:stCondLst>
                                    <p:cond delay="0"/>
                                  </p:stCondLst>
                                  <p:iterate type="el" backwards="0">
                                    <p:tmAbs val="0"/>
                                  </p:iterate>
                                  <p:childTnLst>
                                    <p:set>
                                      <p:cBhvr>
                                        <p:cTn id="25" fill="hold"/>
                                        <p:tgtEl>
                                          <p:spTgt spid="244">
                                            <p:txEl>
                                              <p:pRg st="2" end="2"/>
                                            </p:txEl>
                                          </p:spTgt>
                                        </p:tgtEl>
                                        <p:attrNameLst>
                                          <p:attrName>style.visibility</p:attrName>
                                        </p:attrNameLst>
                                      </p:cBhvr>
                                      <p:to>
                                        <p:strVal val="visible"/>
                                      </p:to>
                                    </p:set>
                                  </p:childTnLst>
                                </p:cTn>
                              </p:par>
                            </p:childTnLst>
                          </p:cTn>
                        </p:par>
                        <p:par>
                          <p:cTn id="26" fill="hold">
                            <p:stCondLst>
                              <p:cond delay="0"/>
                            </p:stCondLst>
                            <p:childTnLst>
                              <p:par>
                                <p:cTn id="27" presetClass="entr" nodeType="afterEffect" presetSubtype="0" presetID="1" grpId="1" fill="hold">
                                  <p:stCondLst>
                                    <p:cond delay="0"/>
                                  </p:stCondLst>
                                  <p:iterate type="el" backwards="0">
                                    <p:tmAbs val="0"/>
                                  </p:iterate>
                                  <p:childTnLst>
                                    <p:set>
                                      <p:cBhvr>
                                        <p:cTn id="28" fill="hold"/>
                                        <p:tgtEl>
                                          <p:spTgt spid="244">
                                            <p:txEl>
                                              <p:pRg st="3" end="3"/>
                                            </p:txEl>
                                          </p:spTgt>
                                        </p:tgtEl>
                                        <p:attrNameLst>
                                          <p:attrName>style.visibility</p:attrName>
                                        </p:attrNameLst>
                                      </p:cBhvr>
                                      <p:to>
                                        <p:strVal val="visible"/>
                                      </p:to>
                                    </p:set>
                                  </p:childTnLst>
                                </p:cTn>
                              </p:par>
                            </p:childTnLst>
                          </p:cTn>
                        </p:par>
                        <p:par>
                          <p:cTn id="29" fill="hold">
                            <p:stCondLst>
                              <p:cond delay="0"/>
                            </p:stCondLst>
                            <p:childTnLst>
                              <p:par>
                                <p:cTn id="30" presetClass="entr" nodeType="afterEffect" presetSubtype="0" presetID="1" grpId="1" fill="hold">
                                  <p:stCondLst>
                                    <p:cond delay="0"/>
                                  </p:stCondLst>
                                  <p:iterate type="el" backwards="0">
                                    <p:tmAbs val="0"/>
                                  </p:iterate>
                                  <p:childTnLst>
                                    <p:set>
                                      <p:cBhvr>
                                        <p:cTn id="31" fill="hold"/>
                                        <p:tgtEl>
                                          <p:spTgt spid="244">
                                            <p:txEl>
                                              <p:pRg st="4" end="4"/>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Class="entr" nodeType="clickEffect" presetSubtype="0" presetID="1" grpId="1" fill="hold">
                                  <p:stCondLst>
                                    <p:cond delay="0"/>
                                  </p:stCondLst>
                                  <p:iterate type="el" backwards="0">
                                    <p:tmAbs val="0"/>
                                  </p:iterate>
                                  <p:childTnLst>
                                    <p:set>
                                      <p:cBhvr>
                                        <p:cTn id="35" fill="hold"/>
                                        <p:tgtEl>
                                          <p:spTgt spid="244">
                                            <p:txEl>
                                              <p:pRg st="5" end="5"/>
                                            </p:txEl>
                                          </p:spTgt>
                                        </p:tgtEl>
                                        <p:attrNameLst>
                                          <p:attrName>style.visibility</p:attrName>
                                        </p:attrNameLst>
                                      </p:cBhvr>
                                      <p:to>
                                        <p:strVal val="visible"/>
                                      </p:to>
                                    </p:set>
                                  </p:childTnLst>
                                </p:cTn>
                              </p:par>
                            </p:childTnLst>
                          </p:cTn>
                        </p:par>
                        <p:par>
                          <p:cTn id="36" fill="hold">
                            <p:stCondLst>
                              <p:cond delay="0"/>
                            </p:stCondLst>
                            <p:childTnLst>
                              <p:par>
                                <p:cTn id="37" presetClass="entr" nodeType="afterEffect" presetSubtype="0" presetID="1" grpId="1" fill="hold">
                                  <p:stCondLst>
                                    <p:cond delay="0"/>
                                  </p:stCondLst>
                                  <p:iterate type="el" backwards="0">
                                    <p:tmAbs val="0"/>
                                  </p:iterate>
                                  <p:childTnLst>
                                    <p:set>
                                      <p:cBhvr>
                                        <p:cTn id="38" fill="hold"/>
                                        <p:tgtEl>
                                          <p:spTgt spid="244">
                                            <p:txEl>
                                              <p:pRg st="6" end="6"/>
                                            </p:txEl>
                                          </p:spTgt>
                                        </p:tgtEl>
                                        <p:attrNameLst>
                                          <p:attrName>style.visibility</p:attrName>
                                        </p:attrNameLst>
                                      </p:cBhvr>
                                      <p:to>
                                        <p:strVal val="visible"/>
                                      </p:to>
                                    </p:set>
                                  </p:childTnLst>
                                </p:cTn>
                              </p:par>
                            </p:childTnLst>
                          </p:cTn>
                        </p:par>
                        <p:par>
                          <p:cTn id="39" fill="hold">
                            <p:stCondLst>
                              <p:cond delay="0"/>
                            </p:stCondLst>
                            <p:childTnLst>
                              <p:par>
                                <p:cTn id="40" presetClass="entr" nodeType="afterEffect" presetSubtype="0" presetID="1" grpId="1" fill="hold">
                                  <p:stCondLst>
                                    <p:cond delay="0"/>
                                  </p:stCondLst>
                                  <p:iterate type="el" backwards="0">
                                    <p:tmAbs val="0"/>
                                  </p:iterate>
                                  <p:childTnLst>
                                    <p:set>
                                      <p:cBhvr>
                                        <p:cTn id="41" fill="hold"/>
                                        <p:tgtEl>
                                          <p:spTgt spid="244">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7" grpId="4"/>
      <p:bldP build="whole" bldLvl="1" animBg="1" rev="0" advAuto="0" spid="245" grpId="2"/>
      <p:bldP build="p" bldLvl="5" animBg="1" rev="0" advAuto="0" spid="244" grpId="1"/>
      <p:bldP build="whole" bldLvl="1" animBg="1" rev="0" advAuto="0" spid="246" grpId="3"/>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51" name="Training and Fine-tuning"/>
          <p:cNvSpPr txBox="1"/>
          <p:nvPr>
            <p:ph type="title"/>
          </p:nvPr>
        </p:nvSpPr>
        <p:spPr>
          <a:prstGeom prst="rect">
            <a:avLst/>
          </a:prstGeom>
        </p:spPr>
        <p:txBody>
          <a:bodyPr/>
          <a:lstStyle/>
          <a:p>
            <a:pPr/>
            <a:r>
              <a:t>Training and Fine-tuning</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53" name="Training Dataset"/>
          <p:cNvSpPr txBox="1"/>
          <p:nvPr>
            <p:ph type="title"/>
          </p:nvPr>
        </p:nvSpPr>
        <p:spPr>
          <a:prstGeom prst="rect">
            <a:avLst/>
          </a:prstGeom>
        </p:spPr>
        <p:txBody>
          <a:bodyPr/>
          <a:lstStyle/>
          <a:p>
            <a:pPr/>
            <a:r>
              <a:t>Training Dataset</a:t>
            </a:r>
          </a:p>
        </p:txBody>
      </p:sp>
      <p:sp>
        <p:nvSpPr>
          <p:cNvPr id="254" name="Pre-trained on 15M PubMed abstracts.…"/>
          <p:cNvSpPr txBox="1"/>
          <p:nvPr>
            <p:ph type="body" idx="1"/>
          </p:nvPr>
        </p:nvSpPr>
        <p:spPr>
          <a:xfrm>
            <a:off x="1206500" y="3488663"/>
            <a:ext cx="21971000" cy="8256012"/>
          </a:xfrm>
          <a:prstGeom prst="rect">
            <a:avLst/>
          </a:prstGeom>
        </p:spPr>
        <p:txBody>
          <a:bodyPr/>
          <a:lstStyle/>
          <a:p>
            <a:pPr/>
            <a:r>
              <a:t>Pre-trained on </a:t>
            </a:r>
            <a:r>
              <a:rPr b="1"/>
              <a:t>15M PubMed</a:t>
            </a:r>
            <a:r>
              <a:t> abstracts.</a:t>
            </a:r>
          </a:p>
          <a:p>
            <a:pPr/>
            <a:r>
              <a:t>Enables training effective language models with domain-specific knowledge.</a:t>
            </a:r>
          </a:p>
          <a:p>
            <a:pPr/>
            <a:r>
              <a:t>Bridge between general language understanding and biomedical text generation.</a:t>
            </a:r>
          </a:p>
          <a:p>
            <a:pPr>
              <a:defRPr b="1"/>
            </a:pPr>
            <a:r>
              <a:t>Key Characteristics:</a:t>
            </a:r>
          </a:p>
          <a:p>
            <a:pPr lvl="1">
              <a:buChar char="‣"/>
            </a:pPr>
            <a:r>
              <a:t>Diverse range of biomedical topics.</a:t>
            </a:r>
          </a:p>
          <a:p>
            <a:pPr lvl="1">
              <a:buChar char="‣"/>
            </a:pPr>
            <a:r>
              <a:t>Continuously updated with newly published research.</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54">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5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5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5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5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25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254">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54" grpId="1"/>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58" name="Training"/>
          <p:cNvSpPr txBox="1"/>
          <p:nvPr>
            <p:ph type="title"/>
          </p:nvPr>
        </p:nvSpPr>
        <p:spPr>
          <a:prstGeom prst="rect">
            <a:avLst/>
          </a:prstGeom>
        </p:spPr>
        <p:txBody>
          <a:bodyPr/>
          <a:lstStyle/>
          <a:p>
            <a:pPr/>
            <a:r>
              <a:t>Training </a:t>
            </a:r>
          </a:p>
        </p:txBody>
      </p:sp>
      <p:sp>
        <p:nvSpPr>
          <p:cNvPr id="259" name="Pre-trained using standard language modeling tasks.…"/>
          <p:cNvSpPr txBox="1"/>
          <p:nvPr>
            <p:ph type="body" idx="1"/>
          </p:nvPr>
        </p:nvSpPr>
        <p:spPr>
          <a:xfrm>
            <a:off x="1206500" y="3491308"/>
            <a:ext cx="22098893" cy="8892006"/>
          </a:xfrm>
          <a:prstGeom prst="rect">
            <a:avLst/>
          </a:prstGeom>
        </p:spPr>
        <p:txBody>
          <a:bodyPr/>
          <a:lstStyle/>
          <a:p>
            <a:pPr marL="493776" indent="-493776" defTabSz="1975054">
              <a:spcBef>
                <a:spcPts val="3600"/>
              </a:spcBef>
              <a:defRPr sz="3888"/>
            </a:pPr>
            <a:r>
              <a:t>Pre-trained using standard language modeling tasks.</a:t>
            </a:r>
          </a:p>
          <a:p>
            <a:pPr marL="493776" indent="-493776" defTabSz="1975054">
              <a:spcBef>
                <a:spcPts val="3600"/>
              </a:spcBef>
              <a:defRPr b="1" sz="3888"/>
            </a:pPr>
            <a:r>
              <a:t>Criteria: </a:t>
            </a:r>
          </a:p>
          <a:p>
            <a:pPr lvl="1" marL="987552" indent="-493776" defTabSz="1975054">
              <a:spcBef>
                <a:spcPts val="3600"/>
              </a:spcBef>
              <a:buChar char="‣"/>
              <a:defRPr sz="3888"/>
            </a:pPr>
            <a:r>
              <a:t>Minimize negative log-likelihood.</a:t>
            </a:r>
          </a:p>
          <a:p>
            <a:pPr lvl="1" marL="0" indent="370331" defTabSz="1975054">
              <a:spcBef>
                <a:spcPts val="3600"/>
              </a:spcBef>
              <a:buSzTx/>
              <a:buNone/>
              <a:defRPr sz="3888"/>
            </a:pPr>
          </a:p>
          <a:p>
            <a:pPr lvl="1" marL="987552" indent="-493776" defTabSz="1975054">
              <a:spcBef>
                <a:spcPts val="3600"/>
              </a:spcBef>
              <a:defRPr sz="3888"/>
            </a:pPr>
          </a:p>
          <a:p>
            <a:pPr lvl="1" marL="987552" indent="-493776" defTabSz="1975054">
              <a:spcBef>
                <a:spcPts val="3600"/>
              </a:spcBef>
              <a:buChar char="‣"/>
              <a:defRPr sz="3888"/>
            </a:pPr>
            <a14:m>
              <m:oMath>
                <m:r>
                  <a:rPr xmlns:a="http://schemas.openxmlformats.org/drawingml/2006/main" sz="4650" i="1">
                    <a:solidFill>
                      <a:srgbClr val="000000"/>
                    </a:solidFill>
                    <a:latin typeface="Cambria Math" panose="02040503050406030204" pitchFamily="18" charset="0"/>
                  </a:rPr>
                  <m:t>D</m:t>
                </m:r>
              </m:oMath>
            </a14:m>
            <a:r>
              <a:t>: Dataset of sequences and </a:t>
            </a:r>
            <a14:m>
              <m:oMath>
                <m:sSub>
                  <m:e>
                    <m:r>
                      <a:rPr xmlns:a="http://schemas.openxmlformats.org/drawingml/2006/main" sz="4650" i="1">
                        <a:solidFill>
                          <a:srgbClr val="000000"/>
                        </a:solidFill>
                        <a:latin typeface="Cambria Math" panose="02040503050406030204" pitchFamily="18" charset="0"/>
                      </a:rPr>
                      <m:t>s</m:t>
                    </m:r>
                  </m:e>
                  <m:sub>
                    <m:r>
                      <a:rPr xmlns:a="http://schemas.openxmlformats.org/drawingml/2006/main" sz="4650" i="1">
                        <a:solidFill>
                          <a:srgbClr val="000000"/>
                        </a:solidFill>
                        <a:latin typeface="Cambria Math" panose="02040503050406030204" pitchFamily="18" charset="0"/>
                      </a:rPr>
                      <m:t>j</m:t>
                    </m:r>
                  </m:sub>
                </m:sSub>
              </m:oMath>
            </a14:m>
            <a:r>
              <a:t> : token   </a:t>
            </a:r>
          </a:p>
          <a:p>
            <a:pPr marL="493776" indent="-493776" defTabSz="1975054">
              <a:spcBef>
                <a:spcPts val="3600"/>
              </a:spcBef>
              <a:defRPr sz="3888"/>
            </a:pPr>
            <a:r>
              <a:t>Effective batch size of </a:t>
            </a:r>
            <a:r>
              <a:rPr b="1"/>
              <a:t>524,288 tokens.</a:t>
            </a:r>
            <a:endParaRPr b="1"/>
          </a:p>
          <a:p>
            <a:pPr marL="493776" indent="-493776" defTabSz="1975054">
              <a:spcBef>
                <a:spcPts val="3600"/>
              </a:spcBef>
              <a:defRPr sz="3888"/>
            </a:pPr>
            <a:r>
              <a:rPr b="1"/>
              <a:t>Adam </a:t>
            </a:r>
            <a:r>
              <a:t>optimizer with a learning rate schedule</a:t>
            </a:r>
            <a:r>
              <a:rPr b="1"/>
              <a:t>.</a:t>
            </a:r>
          </a:p>
          <a:p>
            <a:pPr marL="493776" indent="-493776" defTabSz="1975054">
              <a:spcBef>
                <a:spcPts val="3600"/>
              </a:spcBef>
              <a:defRPr sz="3888"/>
            </a:pPr>
            <a:r>
              <a:t>Employed a </a:t>
            </a:r>
            <a:r>
              <a:rPr b="1"/>
              <a:t>warm-up phase(20,000 steps)</a:t>
            </a:r>
            <a:r>
              <a:t> to stabilize the training.</a:t>
            </a:r>
          </a:p>
        </p:txBody>
      </p:sp>
      <p:sp>
        <p:nvSpPr>
          <p:cNvPr id="260" name="Equation"/>
          <p:cNvSpPr txBox="1"/>
          <p:nvPr/>
        </p:nvSpPr>
        <p:spPr>
          <a:xfrm>
            <a:off x="4396535" y="6528330"/>
            <a:ext cx="10559743" cy="186039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eqArr>
                    <m:eqArrPr>
                      <m:ctrlPr>
                        <a:rPr xmlns:a="http://schemas.openxmlformats.org/drawingml/2006/main" sz="4800" i="1">
                          <a:solidFill>
                            <a:srgbClr val="000000"/>
                          </a:solidFill>
                          <a:latin typeface="Cambria Math" panose="02040503050406030204" pitchFamily="18" charset="0"/>
                        </a:rPr>
                      </m:ctrlPr>
                    </m:eqArrPr>
                    <m:e>
                      <m:r>
                        <a:rPr xmlns:a="http://schemas.openxmlformats.org/drawingml/2006/main" sz="4800" i="1">
                          <a:solidFill>
                            <a:srgbClr val="000000"/>
                          </a:solidFill>
                          <a:latin typeface="Cambria Math" panose="02040503050406030204" pitchFamily="18" charset="0"/>
                        </a:rPr>
                        <m:t>min</m:t>
                      </m:r>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argPr>
                            <m:scrLvl m:val="0"/>
                          </m:argPr>
                          <m:r>
                            <a:rPr xmlns:a="http://schemas.openxmlformats.org/drawingml/2006/main" sz="4800" i="1">
                              <a:solidFill>
                                <a:srgbClr val="000000"/>
                              </a:solidFill>
                              <a:latin typeface="Cambria Math" panose="02040503050406030204" pitchFamily="18" charset="0"/>
                            </a:rPr>
                            <m:t>1</m:t>
                          </m:r>
                        </m:num>
                        <m:den>
                          <m:argPr>
                            <m:scrLvl m:val="0"/>
                          </m:argP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D</m:t>
                          </m:r>
                          <m:r>
                            <a:rPr xmlns:a="http://schemas.openxmlformats.org/drawingml/2006/main" sz="4800" i="1">
                              <a:solidFill>
                                <a:srgbClr val="000000"/>
                              </a:solidFill>
                              <a:latin typeface="Cambria Math" panose="02040503050406030204" pitchFamily="18" charset="0"/>
                            </a:rPr>
                            <m:t>|</m:t>
                          </m:r>
                        </m:den>
                      </m:f>
                      <m:limUpp>
                        <m:e>
                          <m:argPr>
                            <m:scrLvl m:val="0"/>
                          </m:argPr>
                          <m:limLow>
                            <m:e>
                              <m:argPr>
                                <m:scrLvl m:val="0"/>
                              </m:argPr>
                              <m:r>
                                <a:rPr xmlns:a="http://schemas.openxmlformats.org/drawingml/2006/main" sz="4800" i="1">
                                  <a:solidFill>
                                    <a:srgbClr val="000000"/>
                                  </a:solidFill>
                                  <a:latin typeface="Cambria Math" panose="02040503050406030204" pitchFamily="18" charset="0"/>
                                </a:rPr>
                                <m:t>∑</m:t>
                              </m:r>
                            </m:e>
                            <m:lim>
                              <m:argPr>
                                <m:scrLvl m:val="0"/>
                              </m:argP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lim>
                          </m:limLow>
                        </m:e>
                        <m:lim>
                          <m:argPr>
                            <m:scrLvl m:val="0"/>
                          </m:argP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D</m:t>
                          </m:r>
                          <m:r>
                            <a:rPr xmlns:a="http://schemas.openxmlformats.org/drawingml/2006/main" sz="4800" i="1">
                              <a:solidFill>
                                <a:srgbClr val="000000"/>
                              </a:solidFill>
                              <a:latin typeface="Cambria Math" panose="02040503050406030204" pitchFamily="18" charset="0"/>
                            </a:rPr>
                            <m:t>|</m:t>
                          </m:r>
                        </m:lim>
                      </m:limUpp>
                      <m:limUpp>
                        <m:e>
                          <m:argPr>
                            <m:scrLvl m:val="0"/>
                          </m:argPr>
                          <m:limLow>
                            <m:e>
                              <m:argPr>
                                <m:scrLvl m:val="0"/>
                              </m:argPr>
                              <m:r>
                                <a:rPr xmlns:a="http://schemas.openxmlformats.org/drawingml/2006/main" sz="4800" i="1">
                                  <a:solidFill>
                                    <a:srgbClr val="000000"/>
                                  </a:solidFill>
                                  <a:latin typeface="Cambria Math" panose="02040503050406030204" pitchFamily="18" charset="0"/>
                                </a:rPr>
                                <m:t>∑</m:t>
                              </m:r>
                            </m:e>
                            <m:lim>
                              <m:argPr>
                                <m:scrLvl m:val="0"/>
                              </m:argPr>
                              <m:r>
                                <a:rPr xmlns:a="http://schemas.openxmlformats.org/drawingml/2006/main" sz="4800" i="1">
                                  <a:solidFill>
                                    <a:srgbClr val="000000"/>
                                  </a:solidFill>
                                  <a:latin typeface="Cambria Math" panose="02040503050406030204" pitchFamily="18" charset="0"/>
                                </a:rPr>
                                <m:t>j</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lim>
                          </m:limLow>
                        </m:e>
                        <m:lim>
                          <m:argPr>
                            <m:scrLvl m:val="0"/>
                          </m:argPr>
                          <m:sSub>
                            <m:e>
                              <m:argPr>
                                <m:scrLvl m:val="0"/>
                              </m:argPr>
                              <m:r>
                                <a:rPr xmlns:a="http://schemas.openxmlformats.org/drawingml/2006/main" sz="4800" i="1">
                                  <a:solidFill>
                                    <a:srgbClr val="000000"/>
                                  </a:solidFill>
                                  <a:latin typeface="Cambria Math" panose="02040503050406030204" pitchFamily="18" charset="0"/>
                                </a:rPr>
                                <m:t>n</m:t>
                              </m:r>
                            </m:e>
                            <m:sub>
                              <m:argPr>
                                <m:scrLvl m:val="0"/>
                              </m:argPr>
                              <m:r>
                                <a:rPr xmlns:a="http://schemas.openxmlformats.org/drawingml/2006/main" sz="4800" i="1">
                                  <a:solidFill>
                                    <a:srgbClr val="000000"/>
                                  </a:solidFill>
                                  <a:latin typeface="Cambria Math" panose="02040503050406030204" pitchFamily="18" charset="0"/>
                                </a:rPr>
                                <m:t>i</m:t>
                              </m:r>
                            </m:sub>
                          </m:sSub>
                        </m:lim>
                      </m:limUpp>
                      <m:r>
                        <m:rPr>
                          <m:sty m:val="p"/>
                        </m:rPr>
                        <a:rPr xmlns:a="http://schemas.openxmlformats.org/drawingml/2006/main" sz="4800" i="1">
                          <a:solidFill>
                            <a:srgbClr val="000000"/>
                          </a:solidFill>
                          <a:latin typeface="Cambria Math" panose="02040503050406030204" pitchFamily="18" charset="0"/>
                        </a:rPr>
                        <m:t>log</m:t>
                      </m:r>
                      <m:r>
                        <a:rPr xmlns:a="http://schemas.openxmlformats.org/drawingml/2006/main" sz="4800" i="1">
                          <a:solidFill>
                            <a:srgbClr val="000000"/>
                          </a:solidFill>
                          <a:latin typeface="Cambria Math" panose="02040503050406030204" pitchFamily="18" charset="0"/>
                        </a:rPr>
                        <m:t>P</m:t>
                      </m:r>
                      <m:r>
                        <a:rPr xmlns:a="http://schemas.openxmlformats.org/drawingml/2006/main" sz="4800" i="1">
                          <a:solidFill>
                            <a:srgbClr val="000000"/>
                          </a:solidFill>
                          <a:latin typeface="Cambria Math" panose="02040503050406030204" pitchFamily="18" charset="0"/>
                        </a:rPr>
                        <m:t>(</m:t>
                      </m:r>
                      <m:sSub>
                        <m:e>
                          <m:argPr>
                            <m:scrLvl m:val="0"/>
                          </m:argPr>
                          <m:r>
                            <a:rPr xmlns:a="http://schemas.openxmlformats.org/drawingml/2006/main" sz="4800" i="1">
                              <a:solidFill>
                                <a:srgbClr val="000000"/>
                              </a:solidFill>
                              <a:latin typeface="Cambria Math" panose="02040503050406030204" pitchFamily="18" charset="0"/>
                            </a:rPr>
                            <m:t>s</m:t>
                          </m:r>
                        </m:e>
                        <m:sub>
                          <m:argPr>
                            <m:scrLvl m:val="0"/>
                          </m:argPr>
                          <m:r>
                            <a:rPr xmlns:a="http://schemas.openxmlformats.org/drawingml/2006/main" sz="4800" i="1">
                              <a:solidFill>
                                <a:srgbClr val="000000"/>
                              </a:solidFill>
                              <a:latin typeface="Cambria Math" panose="02040503050406030204" pitchFamily="18" charset="0"/>
                            </a:rPr>
                            <m:t>j</m:t>
                          </m:r>
                        </m:sub>
                      </m:sSub>
                      <m:r>
                        <a:rPr xmlns:a="http://schemas.openxmlformats.org/drawingml/2006/main" sz="4800" i="1">
                          <a:solidFill>
                            <a:srgbClr val="000000"/>
                          </a:solidFill>
                          <a:latin typeface="Cambria Math" panose="02040503050406030204" pitchFamily="18" charset="0"/>
                        </a:rPr>
                        <m:t>|</m:t>
                      </m:r>
                      <m:sSub>
                        <m:e>
                          <m:argPr>
                            <m:scrLvl m:val="0"/>
                          </m:argPr>
                          <m:r>
                            <a:rPr xmlns:a="http://schemas.openxmlformats.org/drawingml/2006/main" sz="4800" i="1">
                              <a:solidFill>
                                <a:srgbClr val="000000"/>
                              </a:solidFill>
                              <a:latin typeface="Cambria Math" panose="02040503050406030204" pitchFamily="18" charset="0"/>
                            </a:rPr>
                            <m:t>s</m:t>
                          </m:r>
                        </m:e>
                        <m:sub>
                          <m:argPr>
                            <m:scrLvl m:val="0"/>
                          </m:argPr>
                          <m:r>
                            <a:rPr xmlns:a="http://schemas.openxmlformats.org/drawingml/2006/main" sz="4800" i="1">
                              <a:solidFill>
                                <a:srgbClr val="000000"/>
                              </a:solidFill>
                              <a:latin typeface="Cambria Math" panose="02040503050406030204" pitchFamily="18" charset="0"/>
                            </a:rPr>
                            <m:t>j</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sSub>
                        <m:e>
                          <m:argPr>
                            <m:scrLvl m:val="0"/>
                          </m:argPr>
                          <m:r>
                            <a:rPr xmlns:a="http://schemas.openxmlformats.org/drawingml/2006/main" sz="4800" i="1">
                              <a:solidFill>
                                <a:srgbClr val="000000"/>
                              </a:solidFill>
                              <a:latin typeface="Cambria Math" panose="02040503050406030204" pitchFamily="18" charset="0"/>
                            </a:rPr>
                            <m:t>s</m:t>
                          </m:r>
                        </m:e>
                        <m:sub>
                          <m:argPr>
                            <m:scrLvl m:val="0"/>
                          </m:argPr>
                          <m:r>
                            <a:rPr xmlns:a="http://schemas.openxmlformats.org/drawingml/2006/main" sz="4800" i="1">
                              <a:solidFill>
                                <a:srgbClr val="000000"/>
                              </a:solidFill>
                              <a:latin typeface="Cambria Math" panose="02040503050406030204" pitchFamily="18" charset="0"/>
                            </a:rPr>
                            <m:t>j</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argPr>
                            <m:scrLvl m:val="0"/>
                          </m:argPr>
                          <m:r>
                            <a:rPr xmlns:a="http://schemas.openxmlformats.org/drawingml/2006/main" sz="4800" i="1">
                              <a:solidFill>
                                <a:srgbClr val="000000"/>
                              </a:solidFill>
                              <a:latin typeface="Cambria Math" panose="02040503050406030204" pitchFamily="18" charset="0"/>
                            </a:rPr>
                            <m:t>s</m:t>
                          </m:r>
                        </m:e>
                        <m:sub>
                          <m:argPr>
                            <m:scrLvl m:val="0"/>
                          </m:argPr>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e>
                  </m:eqArr>
                </m:oMath>
              </m:oMathPara>
            </a14:m>
            <a:endParaRPr sz="4800"/>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5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5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5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2" fill="hold">
                                  <p:stCondLst>
                                    <p:cond delay="0"/>
                                  </p:stCondLst>
                                  <p:iterate type="el" backwards="0">
                                    <p:tmAbs val="0"/>
                                  </p:iterate>
                                  <p:childTnLst>
                                    <p:set>
                                      <p:cBhvr>
                                        <p:cTn id="16" fill="hold"/>
                                        <p:tgtEl>
                                          <p:spTgt spid="260"/>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1" fill="hold">
                                  <p:stCondLst>
                                    <p:cond delay="0"/>
                                  </p:stCondLst>
                                  <p:iterate type="el" backwards="0">
                                    <p:tmAbs val="0"/>
                                  </p:iterate>
                                  <p:childTnLst>
                                    <p:set>
                                      <p:cBhvr>
                                        <p:cTn id="19" fill="hold"/>
                                        <p:tgtEl>
                                          <p:spTgt spid="259">
                                            <p:txEl>
                                              <p:pRg st="2" end="2"/>
                                            </p:txEl>
                                          </p:spTgt>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1" fill="hold">
                                  <p:stCondLst>
                                    <p:cond delay="0"/>
                                  </p:stCondLst>
                                  <p:iterate type="el" backwards="0">
                                    <p:tmAbs val="0"/>
                                  </p:iterate>
                                  <p:childTnLst>
                                    <p:set>
                                      <p:cBhvr>
                                        <p:cTn id="22" fill="hold"/>
                                        <p:tgtEl>
                                          <p:spTgt spid="259">
                                            <p:txEl>
                                              <p:pRg st="3" end="3"/>
                                            </p:txEl>
                                          </p:spTgt>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1" fill="hold">
                                  <p:stCondLst>
                                    <p:cond delay="0"/>
                                  </p:stCondLst>
                                  <p:iterate type="el" backwards="0">
                                    <p:tmAbs val="0"/>
                                  </p:iterate>
                                  <p:childTnLst>
                                    <p:set>
                                      <p:cBhvr>
                                        <p:cTn id="25" fill="hold"/>
                                        <p:tgtEl>
                                          <p:spTgt spid="259">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0" presetID="1" grpId="1" fill="hold">
                                  <p:stCondLst>
                                    <p:cond delay="0"/>
                                  </p:stCondLst>
                                  <p:iterate type="el" backwards="0">
                                    <p:tmAbs val="0"/>
                                  </p:iterate>
                                  <p:childTnLst>
                                    <p:set>
                                      <p:cBhvr>
                                        <p:cTn id="29" fill="hold"/>
                                        <p:tgtEl>
                                          <p:spTgt spid="259">
                                            <p:txEl>
                                              <p:pRg st="5" end="5"/>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Class="entr" nodeType="clickEffect" presetSubtype="0" presetID="1" grpId="1" fill="hold">
                                  <p:stCondLst>
                                    <p:cond delay="0"/>
                                  </p:stCondLst>
                                  <p:iterate type="el" backwards="0">
                                    <p:tmAbs val="0"/>
                                  </p:iterate>
                                  <p:childTnLst>
                                    <p:set>
                                      <p:cBhvr>
                                        <p:cTn id="33" fill="hold"/>
                                        <p:tgtEl>
                                          <p:spTgt spid="259">
                                            <p:txEl>
                                              <p:pRg st="6" end="6"/>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Class="entr" nodeType="clickEffect" presetSubtype="0" presetID="1" grpId="1" fill="hold">
                                  <p:stCondLst>
                                    <p:cond delay="0"/>
                                  </p:stCondLst>
                                  <p:iterate type="el" backwards="0">
                                    <p:tmAbs val="0"/>
                                  </p:iterate>
                                  <p:childTnLst>
                                    <p:set>
                                      <p:cBhvr>
                                        <p:cTn id="37" fill="hold"/>
                                        <p:tgtEl>
                                          <p:spTgt spid="259">
                                            <p:txEl>
                                              <p:pRg st="7" end="7"/>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Class="entr" nodeType="clickEffect" presetSubtype="0" presetID="1" grpId="1" fill="hold">
                                  <p:stCondLst>
                                    <p:cond delay="0"/>
                                  </p:stCondLst>
                                  <p:iterate type="el" backwards="0">
                                    <p:tmAbs val="0"/>
                                  </p:iterate>
                                  <p:childTnLst>
                                    <p:set>
                                      <p:cBhvr>
                                        <p:cTn id="41" fill="hold"/>
                                        <p:tgtEl>
                                          <p:spTgt spid="259">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0" grpId="2"/>
      <p:bldP build="p" bldLvl="5" animBg="1" rev="0" advAuto="0" spid="259" grpId="1"/>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64" name="Training Hardware"/>
          <p:cNvSpPr txBox="1"/>
          <p:nvPr>
            <p:ph type="title"/>
          </p:nvPr>
        </p:nvSpPr>
        <p:spPr>
          <a:prstGeom prst="rect">
            <a:avLst/>
          </a:prstGeom>
        </p:spPr>
        <p:txBody>
          <a:bodyPr/>
          <a:lstStyle/>
          <a:p>
            <a:pPr/>
            <a:r>
              <a:t>Training Hardware</a:t>
            </a:r>
          </a:p>
        </p:txBody>
      </p:sp>
      <p:sp>
        <p:nvSpPr>
          <p:cNvPr id="265" name="Pre-trained on 8 NVIDIA V100 GPUs for 200,000 steps."/>
          <p:cNvSpPr txBox="1"/>
          <p:nvPr>
            <p:ph type="body" idx="1"/>
          </p:nvPr>
        </p:nvSpPr>
        <p:spPr>
          <a:xfrm>
            <a:off x="1206500" y="3488663"/>
            <a:ext cx="21971000" cy="8256012"/>
          </a:xfrm>
          <a:prstGeom prst="rect">
            <a:avLst/>
          </a:prstGeom>
        </p:spPr>
        <p:txBody>
          <a:bodyPr/>
          <a:lstStyle/>
          <a:p>
            <a:pPr/>
            <a:r>
              <a:t>Pre-trained on </a:t>
            </a:r>
            <a:r>
              <a:rPr b="1"/>
              <a:t>8 NVIDIA V100</a:t>
            </a:r>
            <a:r>
              <a:t> GPUs for 200,000 steps.</a:t>
            </a:r>
          </a:p>
        </p:txBody>
      </p:sp>
      <p:pic>
        <p:nvPicPr>
          <p:cNvPr id="266" name="Screenshot 2024-11-15 at 14.48.36.png" descr="Screenshot 2024-11-15 at 14.48.36.png"/>
          <p:cNvPicPr>
            <a:picLocks noChangeAspect="1"/>
          </p:cNvPicPr>
          <p:nvPr/>
        </p:nvPicPr>
        <p:blipFill>
          <a:blip r:embed="rId4">
            <a:extLst/>
          </a:blip>
          <a:stretch>
            <a:fillRect/>
          </a:stretch>
        </p:blipFill>
        <p:spPr>
          <a:xfrm>
            <a:off x="8593350" y="4949514"/>
            <a:ext cx="6969903" cy="5963843"/>
          </a:xfrm>
          <a:prstGeom prst="rect">
            <a:avLst/>
          </a:prstGeom>
          <a:ln w="25400">
            <a:miter lim="400000"/>
          </a:ln>
          <a:effectLst>
            <a:outerShdw sx="100000" sy="100000" kx="0" ky="0" algn="b" rotWithShape="0" blurRad="254000" dist="127000" dir="5400000">
              <a:srgbClr val="000000">
                <a:alpha val="70000"/>
              </a:srgbClr>
            </a:outerShdw>
          </a:effectLst>
        </p:spPr>
      </p:pic>
      <p:sp>
        <p:nvSpPr>
          <p:cNvPr id="267" name="NVIDIA V100 FOR NVLINK, from NVIDIA website">
            <a:hlinkClick r:id="rId5" invalidUrl="" action="" tgtFrame="" tooltip="" history="1" highlightClick="0" endSnd="0"/>
          </p:cNvPr>
          <p:cNvSpPr txBox="1"/>
          <p:nvPr/>
        </p:nvSpPr>
        <p:spPr>
          <a:xfrm>
            <a:off x="8829751" y="11424647"/>
            <a:ext cx="6724498"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a:lnSpc>
                <a:spcPct val="100000"/>
              </a:lnSpc>
              <a:spcBef>
                <a:spcPts val="0"/>
              </a:spcBef>
              <a:defRPr sz="2400">
                <a:solidFill>
                  <a:srgbClr val="5E5E5E"/>
                </a:solidFill>
              </a:defRPr>
            </a:pPr>
            <a:r>
              <a:t>NVIDIA V100 FOR NVLINK, from NVIDIA </a:t>
            </a:r>
            <a:r>
              <a:rPr u="sng">
                <a:hlinkClick r:id="" invalidUrl="" action="ppaction://hlinkshowjump?jump=nextslide" tgtFrame="" tooltip="" history="1" highlightClick="0" endSnd="0"/>
              </a:rPr>
              <a:t>website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65">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65">
                                            <p:txEl>
                                              <p:pRg st="0" end="0"/>
                                            </p:txEl>
                                          </p:spTgt>
                                        </p:tgtEl>
                                        <p:attrNameLst>
                                          <p:attrName>style.visibility</p:attrName>
                                        </p:attrNameLst>
                                      </p:cBhvr>
                                      <p:to>
                                        <p:strVal val="visible"/>
                                      </p:to>
                                    </p:set>
                                  </p:childTnLst>
                                </p:cTn>
                              </p:par>
                            </p:childTnLst>
                          </p:cTn>
                        </p:par>
                        <p:par>
                          <p:cTn id="9" fill="hold">
                            <p:stCondLst>
                              <p:cond delay="0"/>
                            </p:stCondLst>
                            <p:childTnLst>
                              <p:par>
                                <p:cTn id="10" presetClass="entr" nodeType="afterEffect" presetSubtype="0" presetID="1" grpId="2" fill="hold">
                                  <p:stCondLst>
                                    <p:cond delay="0"/>
                                  </p:stCondLst>
                                  <p:iterate type="el" backwards="0">
                                    <p:tmAbs val="0"/>
                                  </p:iterate>
                                  <p:childTnLst>
                                    <p:set>
                                      <p:cBhvr>
                                        <p:cTn id="11" fill="hold"/>
                                        <p:tgtEl>
                                          <p:spTgt spid="266"/>
                                        </p:tgtEl>
                                        <p:attrNameLst>
                                          <p:attrName>style.visibility</p:attrName>
                                        </p:attrNameLst>
                                      </p:cBhvr>
                                      <p:to>
                                        <p:strVal val="visible"/>
                                      </p:to>
                                    </p:set>
                                  </p:childTnLst>
                                </p:cTn>
                              </p:par>
                            </p:childTnLst>
                          </p:cTn>
                        </p:par>
                        <p:par>
                          <p:cTn id="12" fill="hold">
                            <p:stCondLst>
                              <p:cond delay="0"/>
                            </p:stCondLst>
                            <p:childTnLst>
                              <p:par>
                                <p:cTn id="13" presetClass="entr" nodeType="afterEffect" presetSubtype="0" presetID="1" grpId="3" fill="hold">
                                  <p:stCondLst>
                                    <p:cond delay="0"/>
                                  </p:stCondLst>
                                  <p:iterate type="el" backwards="0">
                                    <p:tmAbs val="0"/>
                                  </p:iterate>
                                  <p:childTnLst>
                                    <p:set>
                                      <p:cBhvr>
                                        <p:cTn id="14" fill="hold"/>
                                        <p:tgtEl>
                                          <p:spTgt spid="2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6" grpId="2"/>
      <p:bldP build="p" bldLvl="5" animBg="1" rev="0" advAuto="0" spid="265" grpId="1"/>
      <p:bldP build="whole" bldLvl="1" animBg="1" rev="0" advAuto="0" spid="267" grpId="3"/>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5" name="Agenda"/>
          <p:cNvSpPr txBox="1"/>
          <p:nvPr>
            <p:ph type="title"/>
          </p:nvPr>
        </p:nvSpPr>
        <p:spPr>
          <a:prstGeom prst="rect">
            <a:avLst/>
          </a:prstGeom>
        </p:spPr>
        <p:txBody>
          <a:bodyPr/>
          <a:lstStyle/>
          <a:p>
            <a:pPr/>
            <a:r>
              <a:t>Agenda</a:t>
            </a:r>
          </a:p>
        </p:txBody>
      </p:sp>
      <p:sp>
        <p:nvSpPr>
          <p:cNvPr id="176" name="Motivation…"/>
          <p:cNvSpPr txBox="1"/>
          <p:nvPr>
            <p:ph type="body" idx="1"/>
          </p:nvPr>
        </p:nvSpPr>
        <p:spPr>
          <a:xfrm>
            <a:off x="1206500" y="3711128"/>
            <a:ext cx="21971000" cy="7350669"/>
          </a:xfrm>
          <a:prstGeom prst="rect">
            <a:avLst/>
          </a:prstGeom>
        </p:spPr>
        <p:txBody>
          <a:bodyPr/>
          <a:lstStyle/>
          <a:p>
            <a:pPr marL="698500" indent="-698500" defTabSz="825500">
              <a:lnSpc>
                <a:spcPct val="100000"/>
              </a:lnSpc>
              <a:spcBef>
                <a:spcPts val="1800"/>
              </a:spcBef>
              <a:defRPr spc="-55" sz="5500"/>
            </a:pPr>
            <a:r>
              <a:t>Motivation</a:t>
            </a:r>
          </a:p>
          <a:p>
            <a:pPr marL="698500" indent="-698500" defTabSz="825500">
              <a:lnSpc>
                <a:spcPct val="100000"/>
              </a:lnSpc>
              <a:spcBef>
                <a:spcPts val="1800"/>
              </a:spcBef>
              <a:defRPr spc="-55" sz="5500"/>
            </a:pPr>
            <a:r>
              <a:t>Biomedical NLP Tasks</a:t>
            </a:r>
          </a:p>
          <a:p>
            <a:pPr marL="698500" indent="-698500" defTabSz="825500">
              <a:lnSpc>
                <a:spcPct val="100000"/>
              </a:lnSpc>
              <a:spcBef>
                <a:spcPts val="1800"/>
              </a:spcBef>
              <a:defRPr spc="-55" sz="5500"/>
            </a:pPr>
            <a:r>
              <a:t>BERT and GPT</a:t>
            </a:r>
          </a:p>
          <a:p>
            <a:pPr marL="698500" indent="-698500" defTabSz="825500">
              <a:lnSpc>
                <a:spcPct val="100000"/>
              </a:lnSpc>
              <a:spcBef>
                <a:spcPts val="1800"/>
              </a:spcBef>
              <a:defRPr spc="-55" sz="5500"/>
            </a:pPr>
            <a:r>
              <a:t>Introduction to BioGPT</a:t>
            </a:r>
          </a:p>
          <a:p>
            <a:pPr marL="698500" indent="-698500" defTabSz="825500">
              <a:lnSpc>
                <a:spcPct val="100000"/>
              </a:lnSpc>
              <a:spcBef>
                <a:spcPts val="1800"/>
              </a:spcBef>
              <a:defRPr spc="-55" sz="5500"/>
            </a:pPr>
            <a:r>
              <a:t>Architecture, Training and Fine-tuning</a:t>
            </a:r>
          </a:p>
          <a:p>
            <a:pPr marL="698500" indent="-698500" defTabSz="825500">
              <a:lnSpc>
                <a:spcPct val="100000"/>
              </a:lnSpc>
              <a:spcBef>
                <a:spcPts val="1800"/>
              </a:spcBef>
              <a:defRPr spc="-55" sz="5500"/>
            </a:pPr>
            <a:r>
              <a:t>Results on Biomedical Tasks</a:t>
            </a:r>
          </a:p>
          <a:p>
            <a:pPr marL="698500" indent="-698500" defTabSz="825500">
              <a:lnSpc>
                <a:spcPct val="100000"/>
              </a:lnSpc>
              <a:spcBef>
                <a:spcPts val="1800"/>
              </a:spcBef>
              <a:defRPr spc="-55" sz="5500"/>
            </a:pPr>
            <a:r>
              <a:t>BioGPT in Action</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71" name="Vocabulary Development"/>
          <p:cNvSpPr txBox="1"/>
          <p:nvPr>
            <p:ph type="title"/>
          </p:nvPr>
        </p:nvSpPr>
        <p:spPr>
          <a:prstGeom prst="rect">
            <a:avLst/>
          </a:prstGeom>
        </p:spPr>
        <p:txBody>
          <a:bodyPr/>
          <a:lstStyle/>
          <a:p>
            <a:pPr/>
            <a:r>
              <a:t>Vocabulary Development</a:t>
            </a:r>
          </a:p>
        </p:txBody>
      </p:sp>
      <p:sp>
        <p:nvSpPr>
          <p:cNvPr id="272" name="Why Domain-Specific Vocabulary?…"/>
          <p:cNvSpPr txBox="1"/>
          <p:nvPr>
            <p:ph type="body" idx="1"/>
          </p:nvPr>
        </p:nvSpPr>
        <p:spPr>
          <a:xfrm>
            <a:off x="1206500" y="3163466"/>
            <a:ext cx="21971000" cy="9175517"/>
          </a:xfrm>
          <a:prstGeom prst="rect">
            <a:avLst/>
          </a:prstGeom>
        </p:spPr>
        <p:txBody>
          <a:bodyPr/>
          <a:lstStyle/>
          <a:p>
            <a:pPr marL="518160" indent="-518160" defTabSz="2072588">
              <a:spcBef>
                <a:spcPts val="3800"/>
              </a:spcBef>
              <a:defRPr b="1" sz="4080"/>
            </a:pPr>
            <a:r>
              <a:t>Why Domain-Specific Vocabulary?</a:t>
            </a:r>
          </a:p>
          <a:p>
            <a:pPr lvl="1" marL="1036320" indent="-518160" defTabSz="2072588">
              <a:spcBef>
                <a:spcPts val="3800"/>
              </a:spcBef>
              <a:buChar char="‣"/>
              <a:defRPr sz="4080"/>
            </a:pPr>
            <a:r>
              <a:t>Language model’s performance hinges on its vocabulary quality.</a:t>
            </a:r>
          </a:p>
          <a:p>
            <a:pPr lvl="1" marL="1036320" indent="-518160" defTabSz="2072588">
              <a:spcBef>
                <a:spcPts val="3800"/>
              </a:spcBef>
              <a:buChar char="‣"/>
              <a:defRPr sz="4080"/>
            </a:pPr>
            <a:r>
              <a:t>General vocabularies can complicate specialized biomedical terms.</a:t>
            </a:r>
          </a:p>
          <a:p>
            <a:pPr marL="518160" indent="-518160" defTabSz="2072588">
              <a:spcBef>
                <a:spcPts val="3800"/>
              </a:spcBef>
              <a:defRPr b="1" sz="4080"/>
            </a:pPr>
            <a:r>
              <a:t>Vocabulary Creation Process</a:t>
            </a:r>
          </a:p>
          <a:p>
            <a:pPr lvl="1" marL="1036320" indent="-518160" defTabSz="2072588">
              <a:spcBef>
                <a:spcPts val="3800"/>
              </a:spcBef>
              <a:buChar char="‣"/>
              <a:defRPr sz="4080"/>
            </a:pPr>
            <a:r>
              <a:rPr b="1"/>
              <a:t>Byte Pair Encoding (BPE): </a:t>
            </a:r>
            <a:r>
              <a:t>Derives vocabulary directly from biomedical datasets.</a:t>
            </a:r>
          </a:p>
          <a:p>
            <a:pPr lvl="1" marL="1036320" indent="-518160" defTabSz="2072588">
              <a:spcBef>
                <a:spcPts val="3800"/>
              </a:spcBef>
              <a:buChar char="‣"/>
              <a:defRPr sz="4080"/>
            </a:pPr>
            <a:r>
              <a:rPr b="1"/>
              <a:t>Final Vocabulary Size:</a:t>
            </a:r>
            <a:r>
              <a:t> 42,384 tokens (50,257 for GPT)</a:t>
            </a:r>
          </a:p>
          <a:p>
            <a:pPr marL="518160" indent="-518160" defTabSz="2072588">
              <a:spcBef>
                <a:spcPts val="3800"/>
              </a:spcBef>
              <a:defRPr b="1" sz="4080"/>
            </a:pPr>
            <a:r>
              <a:t>Advantages:</a:t>
            </a:r>
          </a:p>
          <a:p>
            <a:pPr lvl="1" marL="1036320" indent="-518160" defTabSz="2072588">
              <a:spcBef>
                <a:spcPts val="3800"/>
              </a:spcBef>
              <a:buChar char="‣"/>
              <a:defRPr sz="4080"/>
            </a:pPr>
            <a:r>
              <a:t>Better understanding of biomedical terminology.</a:t>
            </a:r>
          </a:p>
          <a:p>
            <a:pPr lvl="1" marL="1036320" indent="-518160" defTabSz="2072588">
              <a:spcBef>
                <a:spcPts val="3800"/>
              </a:spcBef>
              <a:buChar char="‣"/>
              <a:defRPr sz="4080"/>
            </a:pPr>
            <a:r>
              <a:t>More precise and contextually relevant text generation.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72">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7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7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7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7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272">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272">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272">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1" fill="hold">
                                  <p:stCondLst>
                                    <p:cond delay="0"/>
                                  </p:stCondLst>
                                  <p:iterate type="el" backwards="0">
                                    <p:tmAbs val="0"/>
                                  </p:iterate>
                                  <p:childTnLst>
                                    <p:set>
                                      <p:cBhvr>
                                        <p:cTn id="36" fill="hold"/>
                                        <p:tgtEl>
                                          <p:spTgt spid="272">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0" presetID="1" grpId="1" fill="hold">
                                  <p:stCondLst>
                                    <p:cond delay="0"/>
                                  </p:stCondLst>
                                  <p:iterate type="el" backwards="0">
                                    <p:tmAbs val="0"/>
                                  </p:iterate>
                                  <p:childTnLst>
                                    <p:set>
                                      <p:cBhvr>
                                        <p:cTn id="40" fill="hold"/>
                                        <p:tgtEl>
                                          <p:spTgt spid="272">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72" grpId="1"/>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76" name="Fine-tuning Method Overview"/>
          <p:cNvSpPr txBox="1"/>
          <p:nvPr>
            <p:ph type="title"/>
          </p:nvPr>
        </p:nvSpPr>
        <p:spPr>
          <a:prstGeom prst="rect">
            <a:avLst/>
          </a:prstGeom>
        </p:spPr>
        <p:txBody>
          <a:bodyPr/>
          <a:lstStyle/>
          <a:p>
            <a:pPr/>
            <a:r>
              <a:t>Fine-tuning Method Overview</a:t>
            </a:r>
          </a:p>
        </p:txBody>
      </p:sp>
      <p:sp>
        <p:nvSpPr>
          <p:cNvPr id="277" name="To adapt BioGPT for downstream tasks.…"/>
          <p:cNvSpPr txBox="1"/>
          <p:nvPr>
            <p:ph type="body" idx="1"/>
          </p:nvPr>
        </p:nvSpPr>
        <p:spPr>
          <a:xfrm>
            <a:off x="1206500" y="3489457"/>
            <a:ext cx="22549396" cy="7730968"/>
          </a:xfrm>
          <a:prstGeom prst="rect">
            <a:avLst/>
          </a:prstGeom>
        </p:spPr>
        <p:txBody>
          <a:bodyPr/>
          <a:lstStyle/>
          <a:p>
            <a:pPr>
              <a:lnSpc>
                <a:spcPct val="60000"/>
              </a:lnSpc>
            </a:pPr>
            <a:r>
              <a:t>To adapt BioGPT for downstream tasks.</a:t>
            </a:r>
          </a:p>
          <a:p>
            <a:pPr marL="0" indent="0">
              <a:lnSpc>
                <a:spcPct val="20000"/>
              </a:lnSpc>
              <a:buSzTx/>
              <a:buNone/>
            </a:pPr>
          </a:p>
          <a:p>
            <a:pPr>
              <a:lnSpc>
                <a:spcPct val="60000"/>
              </a:lnSpc>
              <a:defRPr b="1"/>
            </a:pPr>
            <a:r>
              <a:t>Key Adaptation:</a:t>
            </a:r>
          </a:p>
          <a:p>
            <a:pPr lvl="1">
              <a:buChar char="‣"/>
            </a:pPr>
            <a:r>
              <a:t>Convert labels into natural language sequences.</a:t>
            </a:r>
          </a:p>
          <a:p>
            <a:pPr lvl="1">
              <a:buChar char="‣"/>
            </a:pPr>
            <a:r>
              <a:t>Maintains consistency with pre-training task format.</a:t>
            </a:r>
          </a:p>
          <a:p>
            <a:pPr lvl="1">
              <a:buChar char="‣"/>
            </a:pPr>
            <a:r>
              <a:t>Avoids structured formats or special tokens for smoother semantics.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77">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7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7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7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7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277">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277">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77" grpId="1"/>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81" name="Prompt Based Fine-tuning Framework"/>
          <p:cNvSpPr txBox="1"/>
          <p:nvPr>
            <p:ph type="title"/>
          </p:nvPr>
        </p:nvSpPr>
        <p:spPr>
          <a:prstGeom prst="rect">
            <a:avLst/>
          </a:prstGeom>
        </p:spPr>
        <p:txBody>
          <a:bodyPr/>
          <a:lstStyle/>
          <a:p>
            <a:pPr/>
            <a:r>
              <a:t>Prompt Based Fine-tuning Framework </a:t>
            </a:r>
          </a:p>
        </p:txBody>
      </p:sp>
      <p:sp>
        <p:nvSpPr>
          <p:cNvPr id="282" name="Simply concatenating source and target is ineffective.…"/>
          <p:cNvSpPr txBox="1"/>
          <p:nvPr>
            <p:ph type="body" sz="half" idx="1"/>
          </p:nvPr>
        </p:nvSpPr>
        <p:spPr>
          <a:xfrm>
            <a:off x="1206500" y="3678672"/>
            <a:ext cx="12348989" cy="8206938"/>
          </a:xfrm>
          <a:prstGeom prst="rect">
            <a:avLst/>
          </a:prstGeom>
        </p:spPr>
        <p:txBody>
          <a:bodyPr/>
          <a:lstStyle/>
          <a:p>
            <a:pPr/>
            <a:r>
              <a:t>Simply concatenating source and target is ineffective.</a:t>
            </a:r>
          </a:p>
          <a:p>
            <a:pPr/>
            <a:r>
              <a:rPr b="1"/>
              <a:t>Workaround:</a:t>
            </a:r>
            <a:r>
              <a:t> prompts to guide the model in generating task-specific output.</a:t>
            </a:r>
          </a:p>
          <a:p>
            <a:pPr/>
            <a:r>
              <a:rPr b="1"/>
              <a:t>Soft Prompts:</a:t>
            </a:r>
            <a:r>
              <a:t> Continuous embeddings (virtual tokens) learned end-to-end.</a:t>
            </a:r>
          </a:p>
          <a:p>
            <a:pPr lvl="2">
              <a:buChar char="‣"/>
            </a:pPr>
            <a:r>
              <a:t>Virtual tokens are placed between source and target sequences.</a:t>
            </a:r>
          </a:p>
        </p:txBody>
      </p:sp>
      <p:pic>
        <p:nvPicPr>
          <p:cNvPr id="283" name="Screenshot 2024-11-21 at 10.35.58.png" descr="Screenshot 2024-11-21 at 10.35.58.png"/>
          <p:cNvPicPr>
            <a:picLocks noChangeAspect="1"/>
          </p:cNvPicPr>
          <p:nvPr/>
        </p:nvPicPr>
        <p:blipFill>
          <a:blip r:embed="rId4">
            <a:extLst/>
          </a:blip>
          <a:stretch>
            <a:fillRect/>
          </a:stretch>
        </p:blipFill>
        <p:spPr>
          <a:xfrm>
            <a:off x="14004673" y="4650446"/>
            <a:ext cx="9893397" cy="5420706"/>
          </a:xfrm>
          <a:prstGeom prst="rect">
            <a:avLst/>
          </a:prstGeom>
          <a:ln w="25400">
            <a:miter lim="400000"/>
          </a:ln>
          <a:effectLst>
            <a:outerShdw sx="100000" sy="100000" kx="0" ky="0" algn="b" rotWithShape="0" blurRad="254000" dist="127000" dir="5400000">
              <a:srgbClr val="000000">
                <a:alpha val="70000"/>
              </a:srgbClr>
            </a:outerShdw>
          </a:effectLst>
        </p:spPr>
      </p:pic>
      <p:sp>
        <p:nvSpPr>
          <p:cNvPr id="284" name="Model Tuning vs Prompt Tuning (Lester et al., 2021)"/>
          <p:cNvSpPr txBox="1"/>
          <p:nvPr/>
        </p:nvSpPr>
        <p:spPr>
          <a:xfrm>
            <a:off x="15404518" y="10494700"/>
            <a:ext cx="709361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100000"/>
              </a:lnSpc>
              <a:spcBef>
                <a:spcPts val="0"/>
              </a:spcBef>
              <a:defRPr sz="2400">
                <a:solidFill>
                  <a:srgbClr val="5E5E5E"/>
                </a:solidFill>
              </a:defRPr>
            </a:lvl1pPr>
          </a:lstStyle>
          <a:p>
            <a:pPr/>
            <a:r>
              <a:t>Model Tuning vs Prompt Tuning (Lester et al., 2021)</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2">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8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82">
                                            <p:txEl>
                                              <p:pRg st="1" end="1"/>
                                            </p:txEl>
                                          </p:spTgt>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2" fill="hold">
                                  <p:stCondLst>
                                    <p:cond delay="0"/>
                                  </p:stCondLst>
                                  <p:iterate type="el" backwards="0">
                                    <p:tmAbs val="0"/>
                                  </p:iterate>
                                  <p:childTnLst>
                                    <p:set>
                                      <p:cBhvr>
                                        <p:cTn id="15" fill="hold"/>
                                        <p:tgtEl>
                                          <p:spTgt spid="283"/>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3" fill="hold">
                                  <p:stCondLst>
                                    <p:cond delay="0"/>
                                  </p:stCondLst>
                                  <p:iterate type="el" backwards="0">
                                    <p:tmAbs val="0"/>
                                  </p:iterate>
                                  <p:childTnLst>
                                    <p:set>
                                      <p:cBhvr>
                                        <p:cTn id="18" fill="hold"/>
                                        <p:tgtEl>
                                          <p:spTgt spid="2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1" fill="hold">
                                  <p:stCondLst>
                                    <p:cond delay="0"/>
                                  </p:stCondLst>
                                  <p:iterate type="el" backwards="0">
                                    <p:tmAbs val="0"/>
                                  </p:iterate>
                                  <p:childTnLst>
                                    <p:set>
                                      <p:cBhvr>
                                        <p:cTn id="22" fill="hold"/>
                                        <p:tgtEl>
                                          <p:spTgt spid="282">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1" fill="hold">
                                  <p:stCondLst>
                                    <p:cond delay="0"/>
                                  </p:stCondLst>
                                  <p:iterate type="el" backwards="0">
                                    <p:tmAbs val="0"/>
                                  </p:iterate>
                                  <p:childTnLst>
                                    <p:set>
                                      <p:cBhvr>
                                        <p:cTn id="26" fill="hold"/>
                                        <p:tgtEl>
                                          <p:spTgt spid="282">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82" grpId="1"/>
      <p:bldP build="whole" bldLvl="1" animBg="1" rev="0" advAuto="0" spid="284" grpId="3"/>
      <p:bldP build="whole" bldLvl="1" animBg="1" rev="0" advAuto="0" spid="283" grpId="2"/>
    </p:bld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88" name="Prompt Based Fine-tuning Framework"/>
          <p:cNvSpPr txBox="1"/>
          <p:nvPr>
            <p:ph type="title"/>
          </p:nvPr>
        </p:nvSpPr>
        <p:spPr>
          <a:prstGeom prst="rect">
            <a:avLst/>
          </a:prstGeom>
        </p:spPr>
        <p:txBody>
          <a:bodyPr/>
          <a:lstStyle/>
          <a:p>
            <a:pPr/>
            <a:r>
              <a:t>Prompt Based Fine-tuning Framework </a:t>
            </a:r>
          </a:p>
        </p:txBody>
      </p:sp>
      <p:pic>
        <p:nvPicPr>
          <p:cNvPr id="289" name="Screenshot 2024-11-13 at 14.20.20.png" descr="Screenshot 2024-11-13 at 14.20.20.png"/>
          <p:cNvPicPr>
            <a:picLocks noChangeAspect="1"/>
          </p:cNvPicPr>
          <p:nvPr/>
        </p:nvPicPr>
        <p:blipFill>
          <a:blip r:embed="rId4">
            <a:extLst/>
          </a:blip>
          <a:stretch>
            <a:fillRect/>
          </a:stretch>
        </p:blipFill>
        <p:spPr>
          <a:xfrm>
            <a:off x="2272506" y="2987989"/>
            <a:ext cx="19839081" cy="9704636"/>
          </a:xfrm>
          <a:prstGeom prst="rect">
            <a:avLst/>
          </a:prstGeom>
          <a:ln w="25400">
            <a:miter lim="400000"/>
          </a:ln>
          <a:effectLst>
            <a:outerShdw sx="100000" sy="100000" kx="0" ky="0" algn="b" rotWithShape="0" blurRad="254000" dist="127000" dir="5400000">
              <a:srgbClr val="000000">
                <a:alpha val="70000"/>
              </a:srgbClr>
            </a:outerShdw>
          </a:effectLst>
        </p:spPr>
      </p:pic>
      <p:sp>
        <p:nvSpPr>
          <p:cNvPr id="290" name="Source: Paper"/>
          <p:cNvSpPr txBox="1"/>
          <p:nvPr/>
        </p:nvSpPr>
        <p:spPr>
          <a:xfrm>
            <a:off x="11163909" y="12992886"/>
            <a:ext cx="205618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100000"/>
              </a:lnSpc>
              <a:spcBef>
                <a:spcPts val="0"/>
              </a:spcBef>
              <a:defRPr sz="2400">
                <a:solidFill>
                  <a:srgbClr val="5E5E5E"/>
                </a:solidFill>
              </a:defRPr>
            </a:lvl1pPr>
          </a:lstStyle>
          <a:p>
            <a:pPr/>
            <a:r>
              <a:t>Source: Paper</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94" name="Downstream Tasks"/>
          <p:cNvSpPr txBox="1"/>
          <p:nvPr>
            <p:ph type="title"/>
          </p:nvPr>
        </p:nvSpPr>
        <p:spPr>
          <a:prstGeom prst="rect">
            <a:avLst/>
          </a:prstGeom>
        </p:spPr>
        <p:txBody>
          <a:bodyPr/>
          <a:lstStyle/>
          <a:p>
            <a:pPr/>
            <a:r>
              <a:t>Downstream Tasks</a:t>
            </a:r>
          </a:p>
        </p:txBody>
      </p:sp>
      <p:sp>
        <p:nvSpPr>
          <p:cNvPr id="295" name="Relation Extraction:…"/>
          <p:cNvSpPr txBox="1"/>
          <p:nvPr>
            <p:ph type="body" idx="1"/>
          </p:nvPr>
        </p:nvSpPr>
        <p:spPr>
          <a:xfrm>
            <a:off x="1206500" y="3302603"/>
            <a:ext cx="21971000" cy="9407803"/>
          </a:xfrm>
          <a:prstGeom prst="rect">
            <a:avLst/>
          </a:prstGeom>
        </p:spPr>
        <p:txBody>
          <a:bodyPr/>
          <a:lstStyle/>
          <a:p>
            <a:pPr marL="505968" indent="-505968" defTabSz="2023821">
              <a:spcBef>
                <a:spcPts val="3700"/>
              </a:spcBef>
              <a:defRPr b="1" sz="3984"/>
            </a:pPr>
            <a:r>
              <a:t>Relation Extraction:</a:t>
            </a:r>
          </a:p>
          <a:p>
            <a:pPr lvl="1" marL="1011936" indent="-505968" defTabSz="2023821">
              <a:spcBef>
                <a:spcPts val="3700"/>
              </a:spcBef>
              <a:buChar char="‣"/>
              <a:defRPr sz="3984"/>
            </a:pPr>
            <a:r>
              <a:t>Key for biomedicine.</a:t>
            </a:r>
          </a:p>
          <a:p>
            <a:pPr lvl="1" marL="1011936" indent="-505968" defTabSz="2023821">
              <a:spcBef>
                <a:spcPts val="3700"/>
              </a:spcBef>
              <a:buChar char="‣"/>
              <a:defRPr sz="3984"/>
            </a:pPr>
            <a:r>
              <a:t>Focuses on generating relational triplets directly from text without intermediate annotations.</a:t>
            </a:r>
          </a:p>
          <a:p>
            <a:pPr marL="505968" indent="-505968" defTabSz="2023821">
              <a:spcBef>
                <a:spcPts val="3700"/>
              </a:spcBef>
              <a:defRPr b="1" sz="3984"/>
            </a:pPr>
            <a:r>
              <a:t>Question Answering (QA):</a:t>
            </a:r>
          </a:p>
          <a:p>
            <a:pPr lvl="1" marL="1011936" indent="-505968" defTabSz="2023821">
              <a:spcBef>
                <a:spcPts val="3700"/>
              </a:spcBef>
              <a:buChar char="‣"/>
              <a:defRPr sz="3984"/>
            </a:pPr>
            <a:r>
              <a:t>Answering questions based on context.</a:t>
            </a:r>
          </a:p>
          <a:p>
            <a:pPr lvl="1" marL="1011936" indent="-505968" defTabSz="2023821">
              <a:spcBef>
                <a:spcPts val="3700"/>
              </a:spcBef>
              <a:buChar char="‣"/>
              <a:defRPr sz="3984"/>
            </a:pPr>
            <a:r>
              <a:t>Produce answer sequences, improving upon span prediction methods.</a:t>
            </a:r>
          </a:p>
          <a:p>
            <a:pPr marL="505968" indent="-505968" defTabSz="2023821">
              <a:spcBef>
                <a:spcPts val="3700"/>
              </a:spcBef>
              <a:defRPr b="1" sz="3984"/>
            </a:pPr>
            <a:r>
              <a:t>Document Classification:</a:t>
            </a:r>
          </a:p>
          <a:p>
            <a:pPr lvl="1" marL="1011936" indent="-505968" defTabSz="2023821">
              <a:spcBef>
                <a:spcPts val="3700"/>
              </a:spcBef>
              <a:buChar char="‣"/>
              <a:defRPr sz="3984"/>
            </a:pPr>
            <a:r>
              <a:t>Classifying documents into predefined categories.</a:t>
            </a:r>
          </a:p>
          <a:p>
            <a:pPr lvl="1" marL="1011936" indent="-505968" defTabSz="2023821">
              <a:spcBef>
                <a:spcPts val="3700"/>
              </a:spcBef>
              <a:buChar char="‣"/>
              <a:defRPr sz="3984"/>
            </a:pPr>
            <a:r>
              <a:t>Leverages large pre-trained model for enhanced understanding and prediction.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95">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9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9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9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9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29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295">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295">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1" fill="hold">
                                  <p:stCondLst>
                                    <p:cond delay="0"/>
                                  </p:stCondLst>
                                  <p:iterate type="el" backwards="0">
                                    <p:tmAbs val="0"/>
                                  </p:iterate>
                                  <p:childTnLst>
                                    <p:set>
                                      <p:cBhvr>
                                        <p:cTn id="36" fill="hold"/>
                                        <p:tgtEl>
                                          <p:spTgt spid="295">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0" presetID="1" grpId="1" fill="hold">
                                  <p:stCondLst>
                                    <p:cond delay="0"/>
                                  </p:stCondLst>
                                  <p:iterate type="el" backwards="0">
                                    <p:tmAbs val="0"/>
                                  </p:iterate>
                                  <p:childTnLst>
                                    <p:set>
                                      <p:cBhvr>
                                        <p:cTn id="40" fill="hold"/>
                                        <p:tgtEl>
                                          <p:spTgt spid="295">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95" grpId="1"/>
    </p:bld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99" name="Downstream Tasks"/>
          <p:cNvSpPr txBox="1"/>
          <p:nvPr>
            <p:ph type="title"/>
          </p:nvPr>
        </p:nvSpPr>
        <p:spPr>
          <a:prstGeom prst="rect">
            <a:avLst/>
          </a:prstGeom>
        </p:spPr>
        <p:txBody>
          <a:bodyPr/>
          <a:lstStyle/>
          <a:p>
            <a:pPr/>
            <a:r>
              <a:t>Downstream Tasks</a:t>
            </a:r>
          </a:p>
        </p:txBody>
      </p:sp>
      <p:sp>
        <p:nvSpPr>
          <p:cNvPr id="300" name="Summary of the downstream tasks for evaluation"/>
          <p:cNvSpPr txBox="1"/>
          <p:nvPr/>
        </p:nvSpPr>
        <p:spPr>
          <a:xfrm>
            <a:off x="7407935" y="10914151"/>
            <a:ext cx="9568130" cy="5975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100000"/>
              </a:lnSpc>
              <a:spcBef>
                <a:spcPts val="0"/>
              </a:spcBef>
              <a:defRPr sz="3400">
                <a:solidFill>
                  <a:srgbClr val="5E5E5E"/>
                </a:solidFill>
              </a:defRPr>
            </a:lvl1pPr>
          </a:lstStyle>
          <a:p>
            <a:pPr/>
            <a:r>
              <a:t>Summary of the downstream tasks for evaluation</a:t>
            </a:r>
          </a:p>
        </p:txBody>
      </p:sp>
      <p:graphicFrame>
        <p:nvGraphicFramePr>
          <p:cNvPr id="301" name="Table 1"/>
          <p:cNvGraphicFramePr/>
          <p:nvPr/>
        </p:nvGraphicFramePr>
        <p:xfrm>
          <a:off x="1996616" y="4228308"/>
          <a:ext cx="20428868" cy="6202460"/>
        </p:xfrm>
        <a:graphic xmlns:a="http://schemas.openxmlformats.org/drawingml/2006/main">
          <a:graphicData uri="http://schemas.openxmlformats.org/drawingml/2006/table">
            <a:tbl>
              <a:tblPr firstCol="1" firstRow="1" lastCol="0" lastRow="0" bandCol="0" bandRow="0" rtl="0">
                <a:tableStyleId>{4C3C2611-4C71-4FC5-86AE-919BDF0F9419}</a:tableStyleId>
              </a:tblPr>
              <a:tblGrid>
                <a:gridCol w="5553454"/>
                <a:gridCol w="9546220"/>
                <a:gridCol w="5291093"/>
              </a:tblGrid>
              <a:tr h="1541089">
                <a:tc>
                  <a:txBody>
                    <a:bodyPr/>
                    <a:lstStyle/>
                    <a:p>
                      <a:pPr algn="l" defTabSz="914400">
                        <a:tabLst>
                          <a:tab pos="1663700" algn="l"/>
                        </a:tabLst>
                        <a:defRPr b="0"/>
                      </a:pPr>
                      <a:r>
                        <a:rPr b="1" sz="3200"/>
                        <a:t>Task</a:t>
                      </a:r>
                    </a:p>
                  </a:txBody>
                  <a:tcPr marL="50800" marR="50800" marT="50800" marB="50800" anchor="ctr" anchorCtr="0" horzOverflow="overflow">
                    <a:lnL w="38100">
                      <a:solidFill>
                        <a:srgbClr val="000000"/>
                      </a:solidFill>
                      <a:miter lim="400000"/>
                    </a:lnL>
                    <a:lnR w="38100">
                      <a:solidFill>
                        <a:srgbClr val="000000"/>
                      </a:solidFill>
                      <a:miter lim="400000"/>
                    </a:lnR>
                    <a:lnT w="38100">
                      <a:solidFill>
                        <a:srgbClr val="000000"/>
                      </a:solidFill>
                      <a:miter lim="400000"/>
                    </a:lnT>
                  </a:tcPr>
                </a:tc>
                <a:tc>
                  <a:txBody>
                    <a:bodyPr/>
                    <a:lstStyle/>
                    <a:p>
                      <a:pPr algn="l" defTabSz="914400">
                        <a:tabLst>
                          <a:tab pos="1663700" algn="l"/>
                        </a:tabLst>
                        <a:defRPr b="0"/>
                      </a:pPr>
                      <a:r>
                        <a:rPr b="1" sz="3200"/>
                        <a:t>Method</a:t>
                      </a:r>
                    </a:p>
                  </a:txBody>
                  <a:tcPr marL="50800" marR="50800" marT="50800" marB="50800" anchor="ctr" anchorCtr="0" horzOverflow="overflow">
                    <a:lnL w="38100">
                      <a:solidFill>
                        <a:srgbClr val="000000"/>
                      </a:solidFill>
                      <a:miter lim="400000"/>
                    </a:lnL>
                    <a:lnR w="38100">
                      <a:solidFill>
                        <a:srgbClr val="000000"/>
                      </a:solidFill>
                      <a:miter lim="400000"/>
                    </a:lnR>
                    <a:lnT w="38100">
                      <a:solidFill>
                        <a:srgbClr val="000000"/>
                      </a:solidFill>
                      <a:miter lim="400000"/>
                    </a:lnT>
                  </a:tcPr>
                </a:tc>
                <a:tc>
                  <a:txBody>
                    <a:bodyPr/>
                    <a:lstStyle/>
                    <a:p>
                      <a:pPr algn="l" defTabSz="914400">
                        <a:tabLst>
                          <a:tab pos="1663700" algn="l"/>
                        </a:tabLst>
                        <a:defRPr b="0"/>
                      </a:pPr>
                      <a:r>
                        <a:rPr b="1" sz="3200"/>
                        <a:t>Dataset</a:t>
                      </a:r>
                    </a:p>
                  </a:txBody>
                  <a:tcPr marL="50800" marR="50800" marT="50800" marB="50800" anchor="ctr" anchorCtr="0" horzOverflow="overflow">
                    <a:lnL w="38100">
                      <a:solidFill>
                        <a:srgbClr val="000000"/>
                      </a:solidFill>
                      <a:miter lim="400000"/>
                    </a:lnL>
                    <a:lnR w="38100">
                      <a:solidFill>
                        <a:srgbClr val="000000"/>
                      </a:solidFill>
                      <a:miter lim="400000"/>
                    </a:lnR>
                    <a:lnT w="38100">
                      <a:solidFill>
                        <a:srgbClr val="000000"/>
                      </a:solidFill>
                      <a:miter lim="400000"/>
                    </a:lnT>
                  </a:tcPr>
                </a:tc>
              </a:tr>
              <a:tr h="1541089">
                <a:tc>
                  <a:txBody>
                    <a:bodyPr/>
                    <a:lstStyle/>
                    <a:p>
                      <a:pPr algn="l" defTabSz="914400">
                        <a:tabLst>
                          <a:tab pos="1663700" algn="l"/>
                        </a:tabLst>
                        <a:defRPr b="0"/>
                      </a:pPr>
                      <a:r>
                        <a:rPr b="1" sz="3200"/>
                        <a:t>Relation Extraction</a:t>
                      </a:r>
                    </a:p>
                  </a:txBody>
                  <a:tcPr marL="50800" marR="50800" marT="50800" marB="50800" anchor="ctr" anchorCtr="0" horzOverflow="overflow">
                    <a:lnL w="38100">
                      <a:solidFill>
                        <a:srgbClr val="000000"/>
                      </a:solidFill>
                      <a:miter lim="400000"/>
                    </a:lnL>
                  </a:tcPr>
                </a:tc>
                <a:tc>
                  <a:txBody>
                    <a:bodyPr/>
                    <a:lstStyle/>
                    <a:p>
                      <a:pPr algn="l" defTabSz="914400"/>
                      <a:r>
                        <a:rPr sz="3200"/>
                        <a:t>GLRE, REBEL, seq2rel</a:t>
                      </a:r>
                    </a:p>
                  </a:txBody>
                  <a:tcPr marL="50800" marR="50800" marT="50800" marB="50800" anchor="ctr" anchorCtr="0" horzOverflow="overflow">
                    <a:lnR w="38100">
                      <a:solidFill>
                        <a:srgbClr val="000000"/>
                      </a:solidFill>
                      <a:miter lim="400000"/>
                    </a:lnR>
                  </a:tcPr>
                </a:tc>
                <a:tc>
                  <a:txBody>
                    <a:bodyPr/>
                    <a:lstStyle/>
                    <a:p>
                      <a:pPr algn="l" defTabSz="914400"/>
                      <a:r>
                        <a:rPr sz="3200"/>
                        <a:t>KD-DTI, BC5CDR, DDI</a:t>
                      </a:r>
                    </a:p>
                  </a:txBody>
                  <a:tcPr marL="50800" marR="50800" marT="50800" marB="50800" anchor="ctr" anchorCtr="0" horzOverflow="overflow">
                    <a:lnL w="38100">
                      <a:solidFill>
                        <a:srgbClr val="000000"/>
                      </a:solidFill>
                      <a:miter lim="400000"/>
                    </a:lnL>
                    <a:lnR w="38100">
                      <a:solidFill>
                        <a:srgbClr val="000000"/>
                      </a:solidFill>
                      <a:miter lim="400000"/>
                    </a:lnR>
                  </a:tcPr>
                </a:tc>
              </a:tr>
              <a:tr h="1541089">
                <a:tc>
                  <a:txBody>
                    <a:bodyPr/>
                    <a:lstStyle/>
                    <a:p>
                      <a:pPr algn="l" defTabSz="914400">
                        <a:tabLst>
                          <a:tab pos="1663700" algn="l"/>
                        </a:tabLst>
                        <a:defRPr b="0"/>
                      </a:pPr>
                      <a:r>
                        <a:rPr b="1" sz="3200"/>
                        <a:t>Question Answering</a:t>
                      </a:r>
                    </a:p>
                  </a:txBody>
                  <a:tcPr marL="50800" marR="50800" marT="50800" marB="50800" anchor="ctr" anchorCtr="0" horzOverflow="overflow">
                    <a:lnL w="38100">
                      <a:solidFill>
                        <a:srgbClr val="000000"/>
                      </a:solidFill>
                      <a:miter lim="400000"/>
                    </a:lnL>
                  </a:tcPr>
                </a:tc>
                <a:tc>
                  <a:txBody>
                    <a:bodyPr/>
                    <a:lstStyle/>
                    <a:p>
                      <a:pPr algn="l" defTabSz="914400"/>
                      <a:r>
                        <a:rPr sz="3200"/>
                        <a:t>QA-Net, LUKE, BERT, PubMedBERT, BioELECTRA, LinkBERT</a:t>
                      </a:r>
                    </a:p>
                  </a:txBody>
                  <a:tcPr marL="50800" marR="50800" marT="50800" marB="50800" anchor="ctr" anchorCtr="0" horzOverflow="overflow">
                    <a:lnR w="38100">
                      <a:solidFill>
                        <a:srgbClr val="000000"/>
                      </a:solidFill>
                      <a:miter lim="400000"/>
                    </a:lnR>
                  </a:tcPr>
                </a:tc>
                <a:tc>
                  <a:txBody>
                    <a:bodyPr/>
                    <a:lstStyle/>
                    <a:p>
                      <a:pPr algn="l" defTabSz="914400"/>
                      <a:r>
                        <a:rPr sz="3200"/>
                        <a:t>PubMedQA, BioASQ</a:t>
                      </a:r>
                    </a:p>
                  </a:txBody>
                  <a:tcPr marL="50800" marR="50800" marT="50800" marB="50800" anchor="ctr" anchorCtr="0" horzOverflow="overflow">
                    <a:lnL w="38100">
                      <a:solidFill>
                        <a:srgbClr val="000000"/>
                      </a:solidFill>
                      <a:miter lim="400000"/>
                    </a:lnL>
                    <a:lnR w="38100">
                      <a:solidFill>
                        <a:srgbClr val="000000"/>
                      </a:solidFill>
                      <a:miter lim="400000"/>
                    </a:lnR>
                  </a:tcPr>
                </a:tc>
              </a:tr>
              <a:tr h="1541089">
                <a:tc>
                  <a:txBody>
                    <a:bodyPr/>
                    <a:lstStyle/>
                    <a:p>
                      <a:pPr algn="l" defTabSz="914400">
                        <a:tabLst>
                          <a:tab pos="1663700" algn="l"/>
                        </a:tabLst>
                        <a:defRPr b="0"/>
                      </a:pPr>
                      <a:r>
                        <a:rPr b="1" sz="3200"/>
                        <a:t>Document Classification</a:t>
                      </a:r>
                    </a:p>
                  </a:txBody>
                  <a:tcPr marL="50800" marR="50800" marT="50800" marB="50800" anchor="ctr" anchorCtr="0" horzOverflow="overflow">
                    <a:lnL w="38100">
                      <a:solidFill>
                        <a:srgbClr val="000000"/>
                      </a:solidFill>
                      <a:miter lim="400000"/>
                    </a:lnL>
                    <a:lnB w="38100">
                      <a:solidFill>
                        <a:srgbClr val="000000"/>
                      </a:solidFill>
                      <a:miter lim="400000"/>
                    </a:lnB>
                  </a:tcPr>
                </a:tc>
                <a:tc>
                  <a:txBody>
                    <a:bodyPr/>
                    <a:lstStyle/>
                    <a:p>
                      <a:pPr algn="l" defTabSz="914400"/>
                      <a:r>
                        <a:rPr sz="3200"/>
                        <a:t>BERT, BlueBERT, SciBERT, SPECTER, PubMedBERT, BioELECTRA, LinkBERT</a:t>
                      </a:r>
                    </a:p>
                  </a:txBody>
                  <a:tcPr marL="50800" marR="50800" marT="50800" marB="50800" anchor="ctr" anchorCtr="0" horzOverflow="overflow">
                    <a:lnR w="38100">
                      <a:solidFill>
                        <a:srgbClr val="000000"/>
                      </a:solidFill>
                      <a:miter lim="400000"/>
                    </a:lnR>
                    <a:lnB w="38100">
                      <a:solidFill>
                        <a:srgbClr val="000000"/>
                      </a:solidFill>
                      <a:miter lim="400000"/>
                    </a:lnB>
                  </a:tcPr>
                </a:tc>
                <a:tc>
                  <a:txBody>
                    <a:bodyPr/>
                    <a:lstStyle/>
                    <a:p>
                      <a:pPr algn="l" defTabSz="914400"/>
                      <a:r>
                        <a:rPr sz="3200"/>
                        <a:t>HoC, SciDocs</a:t>
                      </a:r>
                    </a:p>
                  </a:txBody>
                  <a:tcPr marL="50800" marR="50800" marT="50800" marB="50800" anchor="ctr" anchorCtr="0" horzOverflow="overflow">
                    <a:lnL w="38100">
                      <a:solidFill>
                        <a:srgbClr val="000000"/>
                      </a:solidFill>
                      <a:miter lim="400000"/>
                    </a:lnL>
                    <a:lnR w="38100">
                      <a:solidFill>
                        <a:srgbClr val="000000"/>
                      </a:solidFill>
                      <a:miter lim="400000"/>
                    </a:lnR>
                    <a:lnB w="38100">
                      <a:solidFill>
                        <a:srgbClr val="000000"/>
                      </a:solidFill>
                      <a:miter lim="400000"/>
                    </a:lnB>
                  </a:tcPr>
                </a:tc>
              </a:tr>
            </a:tbl>
          </a:graphicData>
        </a:graphic>
      </p:graphicFrame>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5" name="BioGPT Variants"/>
          <p:cNvSpPr txBox="1"/>
          <p:nvPr>
            <p:ph type="title"/>
          </p:nvPr>
        </p:nvSpPr>
        <p:spPr>
          <a:prstGeom prst="rect">
            <a:avLst/>
          </a:prstGeom>
        </p:spPr>
        <p:txBody>
          <a:bodyPr/>
          <a:lstStyle/>
          <a:p>
            <a:pPr/>
            <a:r>
              <a:t>BioGPT Variants</a:t>
            </a:r>
          </a:p>
        </p:txBody>
      </p:sp>
      <p:sp>
        <p:nvSpPr>
          <p:cNvPr id="306" name="BioGPT…"/>
          <p:cNvSpPr txBox="1"/>
          <p:nvPr/>
        </p:nvSpPr>
        <p:spPr>
          <a:xfrm>
            <a:off x="2052273" y="4572909"/>
            <a:ext cx="8969381" cy="57187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r>
              <a:rPr b="1"/>
              <a:t>  BioGPT</a:t>
            </a:r>
          </a:p>
          <a:p>
            <a:pPr marL="609600" indent="-609600">
              <a:buSzPct val="123000"/>
              <a:buChar char="•"/>
            </a:pPr>
            <a:r>
              <a:t>24-layer Transformer </a:t>
            </a:r>
          </a:p>
          <a:p>
            <a:pPr marL="609600" indent="-609600">
              <a:buSzPct val="123000"/>
              <a:buChar char="•"/>
            </a:pPr>
            <a:r>
              <a:t>347M parameters</a:t>
            </a:r>
          </a:p>
          <a:p>
            <a:pPr marL="609600" indent="-609600">
              <a:buSzPct val="123000"/>
              <a:buChar char="•"/>
            </a:pPr>
            <a:r>
              <a:t>15M PubMed abstracts</a:t>
            </a:r>
          </a:p>
          <a:p>
            <a:pPr marL="609600" indent="-609600">
              <a:buSzPct val="123000"/>
              <a:buChar char="•"/>
            </a:pPr>
            <a:r>
              <a:t>Approx. 4B tokens</a:t>
            </a:r>
          </a:p>
        </p:txBody>
      </p:sp>
      <p:sp>
        <p:nvSpPr>
          <p:cNvPr id="307" name="BioGPTlarge…"/>
          <p:cNvSpPr txBox="1"/>
          <p:nvPr/>
        </p:nvSpPr>
        <p:spPr>
          <a:xfrm>
            <a:off x="12947477" y="4246301"/>
            <a:ext cx="8969381" cy="63720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r>
              <a:rPr b="1"/>
              <a:t>BioGPT</a:t>
            </a:r>
            <a:r>
              <a:rPr b="1" baseline="-5999"/>
              <a:t>large</a:t>
            </a:r>
            <a:endParaRPr b="1" baseline="-5999"/>
          </a:p>
          <a:p>
            <a:pPr marL="609600" indent="-609600">
              <a:buSzPct val="123000"/>
              <a:buChar char="•"/>
            </a:pPr>
            <a:r>
              <a:t>48- layer Transformer</a:t>
            </a:r>
          </a:p>
          <a:p>
            <a:pPr marL="609600" indent="-609600">
              <a:buSzPct val="123000"/>
              <a:buChar char="•"/>
            </a:pPr>
            <a:r>
              <a:t>1.57B parameters</a:t>
            </a:r>
          </a:p>
          <a:p>
            <a:pPr marL="609600" indent="-609600">
              <a:buSzPct val="123000"/>
              <a:buChar char="•"/>
            </a:pPr>
            <a:r>
              <a:t>15M PubMed abstracts + 6M PMC full paper</a:t>
            </a:r>
          </a:p>
          <a:p>
            <a:pPr marL="609600" indent="-609600">
              <a:buSzPct val="123000"/>
              <a:buChar char="•"/>
            </a:pPr>
            <a:r>
              <a:t>Approx. 8B tokens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6" grpId="1"/>
      <p:bldP build="whole" bldLvl="1" animBg="1" rev="0" advAuto="0" spid="307" grpId="2"/>
    </p:bld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Results"/>
          <p:cNvSpPr txBox="1"/>
          <p:nvPr>
            <p:ph type="title"/>
          </p:nvPr>
        </p:nvSpPr>
        <p:spPr>
          <a:prstGeom prst="rect">
            <a:avLst/>
          </a:prstGeom>
        </p:spPr>
        <p:txBody>
          <a:bodyPr/>
          <a:lstStyle/>
          <a:p>
            <a:pPr/>
            <a:r>
              <a:t>Results</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311" name="Relation Extraction Task"/>
          <p:cNvSpPr txBox="1"/>
          <p:nvPr>
            <p:ph type="title"/>
          </p:nvPr>
        </p:nvSpPr>
        <p:spPr>
          <a:prstGeom prst="rect">
            <a:avLst/>
          </a:prstGeom>
        </p:spPr>
        <p:txBody>
          <a:bodyPr/>
          <a:lstStyle>
            <a:lvl1pPr marL="228600" indent="-228600">
              <a:buSzPct val="100000"/>
              <a:buAutoNum type="arabicPeriod" startAt="1"/>
            </a:lvl1pPr>
          </a:lstStyle>
          <a:p>
            <a:pPr/>
            <a:r>
              <a:t> Relation Extraction Task</a:t>
            </a:r>
          </a:p>
        </p:txBody>
      </p:sp>
      <p:sp>
        <p:nvSpPr>
          <p:cNvPr id="312" name="Extracting relationships between entities(triplets) in a single pass, without needing intermediate steps."/>
          <p:cNvSpPr txBox="1"/>
          <p:nvPr>
            <p:ph type="body" idx="1"/>
          </p:nvPr>
        </p:nvSpPr>
        <p:spPr>
          <a:xfrm>
            <a:off x="1206500" y="3517659"/>
            <a:ext cx="21971000" cy="8986857"/>
          </a:xfrm>
          <a:prstGeom prst="rect">
            <a:avLst/>
          </a:prstGeom>
        </p:spPr>
        <p:txBody>
          <a:bodyPr/>
          <a:lstStyle/>
          <a:p>
            <a:pPr/>
            <a:r>
              <a:t>Extracting relationships between entities(triplets) in a single pass, without needing intermediate steps.  </a:t>
            </a:r>
          </a:p>
        </p:txBody>
      </p:sp>
      <p:sp>
        <p:nvSpPr>
          <p:cNvPr id="313" name="Results on BC5CDR chemical-disease-relation task"/>
          <p:cNvSpPr txBox="1"/>
          <p:nvPr/>
        </p:nvSpPr>
        <p:spPr>
          <a:xfrm>
            <a:off x="1414547" y="10491726"/>
            <a:ext cx="7184939" cy="43779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00000"/>
              </a:lnSpc>
              <a:spcBef>
                <a:spcPts val="0"/>
              </a:spcBef>
              <a:defRPr sz="2200">
                <a:solidFill>
                  <a:srgbClr val="5E5E5E"/>
                </a:solidFill>
              </a:defRPr>
            </a:pPr>
            <a:r>
              <a:t>Results on </a:t>
            </a:r>
            <a:r>
              <a:rPr b="1"/>
              <a:t>BC5CDR</a:t>
            </a:r>
            <a:r>
              <a:t> chemical-disease-relation task</a:t>
            </a:r>
          </a:p>
        </p:txBody>
      </p:sp>
      <p:graphicFrame>
        <p:nvGraphicFramePr>
          <p:cNvPr id="314" name="Table 1"/>
          <p:cNvGraphicFramePr/>
          <p:nvPr/>
        </p:nvGraphicFramePr>
        <p:xfrm>
          <a:off x="1411510" y="5918960"/>
          <a:ext cx="6776850" cy="4222354"/>
        </p:xfrm>
        <a:graphic xmlns:a="http://schemas.openxmlformats.org/drawingml/2006/main">
          <a:graphicData uri="http://schemas.openxmlformats.org/drawingml/2006/table">
            <a:tbl>
              <a:tblPr firstCol="1" firstRow="1" lastCol="0" lastRow="0" bandCol="0" bandRow="0" rtl="0">
                <a:tableStyleId>{4C3C2611-4C71-4FC5-86AE-919BDF0F9419}</a:tableStyleId>
              </a:tblPr>
              <a:tblGrid>
                <a:gridCol w="2247742"/>
                <a:gridCol w="1527206"/>
                <a:gridCol w="1454965"/>
                <a:gridCol w="1508834"/>
              </a:tblGrid>
              <a:tr h="464917">
                <a:tc>
                  <a:txBody>
                    <a:bodyPr/>
                    <a:lstStyle/>
                    <a:p>
                      <a:pPr algn="l" defTabSz="914400">
                        <a:tabLst>
                          <a:tab pos="1663700" algn="l"/>
                        </a:tabLst>
                        <a:defRPr b="0"/>
                      </a:pPr>
                      <a:r>
                        <a:rPr b="1" sz="2000"/>
                        <a:t>Model</a:t>
                      </a:r>
                    </a:p>
                  </a:txBody>
                  <a:tcPr marL="50800" marR="50800" marT="50800" marB="50800" anchor="ctr" anchorCtr="0" horzOverflow="overflow">
                    <a:lnL w="38100">
                      <a:solidFill>
                        <a:srgbClr val="000000"/>
                      </a:solidFill>
                      <a:miter lim="400000"/>
                    </a:lnL>
                    <a:lnR w="38100">
                      <a:solidFill>
                        <a:srgbClr val="000000"/>
                      </a:solidFill>
                      <a:miter lim="400000"/>
                    </a:lnR>
                    <a:lnT w="38100">
                      <a:solidFill>
                        <a:srgbClr val="000000"/>
                      </a:solidFill>
                      <a:miter lim="400000"/>
                    </a:lnT>
                  </a:tcPr>
                </a:tc>
                <a:tc>
                  <a:txBody>
                    <a:bodyPr/>
                    <a:lstStyle/>
                    <a:p>
                      <a:pPr defTabSz="914400">
                        <a:tabLst>
                          <a:tab pos="1663700" algn="l"/>
                        </a:tabLst>
                        <a:defRPr b="0"/>
                      </a:pPr>
                      <a:r>
                        <a:rPr b="1" sz="2000"/>
                        <a:t>Precision</a:t>
                      </a:r>
                    </a:p>
                  </a:txBody>
                  <a:tcPr marL="50800" marR="50800" marT="50800" marB="50800" anchor="ctr" anchorCtr="0" horzOverflow="overflow">
                    <a:lnL w="38100">
                      <a:solidFill>
                        <a:srgbClr val="000000"/>
                      </a:solidFill>
                      <a:miter lim="400000"/>
                    </a:lnL>
                    <a:lnT w="38100">
                      <a:solidFill>
                        <a:srgbClr val="000000"/>
                      </a:solidFill>
                      <a:miter lim="400000"/>
                    </a:lnT>
                  </a:tcPr>
                </a:tc>
                <a:tc>
                  <a:txBody>
                    <a:bodyPr/>
                    <a:lstStyle/>
                    <a:p>
                      <a:pPr defTabSz="914400">
                        <a:tabLst>
                          <a:tab pos="1663700" algn="l"/>
                        </a:tabLst>
                        <a:defRPr b="0"/>
                      </a:pPr>
                      <a:r>
                        <a:rPr b="1" sz="2000"/>
                        <a:t>Recall</a:t>
                      </a:r>
                    </a:p>
                  </a:txBody>
                  <a:tcPr marL="50800" marR="50800" marT="50800" marB="50800" anchor="ctr" anchorCtr="0" horzOverflow="overflow">
                    <a:lnT w="38100">
                      <a:solidFill>
                        <a:srgbClr val="000000"/>
                      </a:solidFill>
                      <a:miter lim="400000"/>
                    </a:lnT>
                  </a:tcPr>
                </a:tc>
                <a:tc>
                  <a:txBody>
                    <a:bodyPr/>
                    <a:lstStyle/>
                    <a:p>
                      <a:pPr defTabSz="914400">
                        <a:tabLst>
                          <a:tab pos="1663700" algn="l"/>
                        </a:tabLst>
                        <a:defRPr b="0"/>
                      </a:pPr>
                      <a:r>
                        <a:rPr b="1" sz="2000"/>
                        <a:t>F1</a:t>
                      </a:r>
                    </a:p>
                  </a:txBody>
                  <a:tcPr marL="50800" marR="50800" marT="50800" marB="50800" anchor="ctr" anchorCtr="0" horzOverflow="overflow">
                    <a:lnR w="38100">
                      <a:solidFill>
                        <a:srgbClr val="000000"/>
                      </a:solidFill>
                      <a:miter lim="400000"/>
                    </a:lnR>
                    <a:lnT w="38100">
                      <a:solidFill>
                        <a:srgbClr val="000000"/>
                      </a:solidFill>
                      <a:miter lim="400000"/>
                    </a:lnT>
                  </a:tcPr>
                </a:tc>
              </a:tr>
              <a:tr h="464917">
                <a:tc>
                  <a:txBody>
                    <a:bodyPr/>
                    <a:lstStyle/>
                    <a:p>
                      <a:pPr algn="l" defTabSz="914400">
                        <a:tabLst>
                          <a:tab pos="1663700" algn="l"/>
                        </a:tabLst>
                        <a:defRPr b="0"/>
                      </a:pPr>
                      <a:r>
                        <a:rPr sz="2000"/>
                        <a:t>GLRE(gt+pred)</a:t>
                      </a:r>
                    </a:p>
                  </a:txBody>
                  <a:tcPr marL="50800" marR="50800" marT="50800" marB="50800" anchor="ctr" anchorCtr="0" horzOverflow="overflow">
                    <a:lnL w="38100">
                      <a:solidFill>
                        <a:srgbClr val="000000"/>
                      </a:solidFill>
                      <a:miter lim="400000"/>
                    </a:lnL>
                  </a:tcPr>
                </a:tc>
                <a:tc>
                  <a:txBody>
                    <a:bodyPr/>
                    <a:lstStyle/>
                    <a:p>
                      <a:pPr defTabSz="914400"/>
                      <a:r>
                        <a:rPr sz="2000"/>
                        <a:t>34.82</a:t>
                      </a:r>
                    </a:p>
                  </a:txBody>
                  <a:tcPr marL="50800" marR="50800" marT="50800" marB="50800" anchor="ctr" anchorCtr="0" horzOverflow="overflow"/>
                </a:tc>
                <a:tc>
                  <a:txBody>
                    <a:bodyPr/>
                    <a:lstStyle/>
                    <a:p>
                      <a:pPr defTabSz="914400"/>
                      <a:r>
                        <a:rPr sz="2000"/>
                        <a:t>18.29</a:t>
                      </a:r>
                    </a:p>
                  </a:txBody>
                  <a:tcPr marL="50800" marR="50800" marT="50800" marB="50800" anchor="ctr" anchorCtr="0" horzOverflow="overflow"/>
                </a:tc>
                <a:tc>
                  <a:txBody>
                    <a:bodyPr/>
                    <a:lstStyle/>
                    <a:p>
                      <a:pPr defTabSz="914400"/>
                      <a:r>
                        <a:rPr sz="2000"/>
                        <a:t>23.99</a:t>
                      </a:r>
                    </a:p>
                  </a:txBody>
                  <a:tcPr marL="50800" marR="50800" marT="50800" marB="50800" anchor="ctr" anchorCtr="0" horzOverflow="overflow">
                    <a:lnR w="38100">
                      <a:solidFill>
                        <a:srgbClr val="000000"/>
                      </a:solidFill>
                      <a:miter lim="400000"/>
                    </a:lnR>
                  </a:tcPr>
                </a:tc>
              </a:tr>
              <a:tr h="464917">
                <a:tc>
                  <a:txBody>
                    <a:bodyPr/>
                    <a:lstStyle/>
                    <a:p>
                      <a:pPr algn="l" defTabSz="914400">
                        <a:tabLst>
                          <a:tab pos="1663700" algn="l"/>
                        </a:tabLst>
                        <a:defRPr b="0"/>
                      </a:pPr>
                      <a:r>
                        <a:rPr sz="2000"/>
                        <a:t>GLRE(pred+pred)</a:t>
                      </a:r>
                    </a:p>
                  </a:txBody>
                  <a:tcPr marL="50800" marR="50800" marT="50800" marB="50800" anchor="ctr" anchorCtr="0" horzOverflow="overflow">
                    <a:lnL w="38100">
                      <a:solidFill>
                        <a:srgbClr val="000000"/>
                      </a:solidFill>
                      <a:miter lim="400000"/>
                    </a:lnL>
                    <a:lnB w="38100">
                      <a:solidFill>
                        <a:srgbClr val="000000"/>
                      </a:solidFill>
                      <a:miter lim="400000"/>
                    </a:lnB>
                  </a:tcPr>
                </a:tc>
                <a:tc>
                  <a:txBody>
                    <a:bodyPr/>
                    <a:lstStyle/>
                    <a:p>
                      <a:pPr defTabSz="914400"/>
                      <a:r>
                        <a:rPr sz="2000"/>
                        <a:t>23.00</a:t>
                      </a:r>
                    </a:p>
                  </a:txBody>
                  <a:tcPr marL="50800" marR="50800" marT="50800" marB="50800" anchor="ctr" anchorCtr="0" horzOverflow="overflow">
                    <a:lnB w="38100">
                      <a:solidFill>
                        <a:srgbClr val="000000"/>
                      </a:solidFill>
                      <a:miter lim="400000"/>
                    </a:lnB>
                  </a:tcPr>
                </a:tc>
                <a:tc>
                  <a:txBody>
                    <a:bodyPr/>
                    <a:lstStyle/>
                    <a:p>
                      <a:pPr defTabSz="914400"/>
                      <a:r>
                        <a:rPr sz="2000"/>
                        <a:t>4.88</a:t>
                      </a:r>
                    </a:p>
                  </a:txBody>
                  <a:tcPr marL="50800" marR="50800" marT="50800" marB="50800" anchor="ctr" anchorCtr="0" horzOverflow="overflow">
                    <a:lnB w="38100">
                      <a:solidFill>
                        <a:srgbClr val="000000"/>
                      </a:solidFill>
                      <a:miter lim="400000"/>
                    </a:lnB>
                  </a:tcPr>
                </a:tc>
                <a:tc>
                  <a:txBody>
                    <a:bodyPr/>
                    <a:lstStyle/>
                    <a:p>
                      <a:pPr defTabSz="914400"/>
                      <a:r>
                        <a:rPr sz="2000"/>
                        <a:t>8.05</a:t>
                      </a:r>
                    </a:p>
                  </a:txBody>
                  <a:tcPr marL="50800" marR="50800" marT="50800" marB="50800" anchor="ctr" anchorCtr="0" horzOverflow="overflow">
                    <a:lnR w="38100">
                      <a:solidFill>
                        <a:srgbClr val="000000"/>
                      </a:solidFill>
                      <a:miter lim="400000"/>
                    </a:lnR>
                    <a:lnB w="38100">
                      <a:solidFill>
                        <a:srgbClr val="000000"/>
                      </a:solidFill>
                      <a:miter lim="400000"/>
                    </a:lnB>
                  </a:tcPr>
                </a:tc>
              </a:tr>
              <a:tr h="464917">
                <a:tc>
                  <a:txBody>
                    <a:bodyPr/>
                    <a:lstStyle/>
                    <a:p>
                      <a:pPr algn="l" defTabSz="914400">
                        <a:tabLst>
                          <a:tab pos="1663700" algn="l"/>
                        </a:tabLst>
                        <a:defRPr b="0"/>
                      </a:pPr>
                      <a:r>
                        <a:rPr sz="2000"/>
                        <a:t>GPT-2</a:t>
                      </a:r>
                    </a:p>
                  </a:txBody>
                  <a:tcPr marL="50800" marR="50800" marT="50800" marB="50800" anchor="ctr" anchorCtr="0" horzOverflow="overflow">
                    <a:lnL w="38100">
                      <a:solidFill>
                        <a:srgbClr val="000000"/>
                      </a:solidFill>
                      <a:miter lim="400000"/>
                    </a:lnL>
                    <a:lnT w="38100">
                      <a:solidFill>
                        <a:srgbClr val="000000"/>
                      </a:solidFill>
                      <a:miter lim="400000"/>
                    </a:lnT>
                  </a:tcPr>
                </a:tc>
                <a:tc>
                  <a:txBody>
                    <a:bodyPr/>
                    <a:lstStyle/>
                    <a:p>
                      <a:pPr defTabSz="914400"/>
                      <a:r>
                        <a:rPr sz="2000"/>
                        <a:t>43.92</a:t>
                      </a:r>
                    </a:p>
                  </a:txBody>
                  <a:tcPr marL="50800" marR="50800" marT="50800" marB="50800" anchor="ctr" anchorCtr="0" horzOverflow="overflow">
                    <a:lnT w="38100">
                      <a:solidFill>
                        <a:srgbClr val="000000"/>
                      </a:solidFill>
                      <a:miter lim="400000"/>
                    </a:lnT>
                  </a:tcPr>
                </a:tc>
                <a:tc>
                  <a:txBody>
                    <a:bodyPr/>
                    <a:lstStyle/>
                    <a:p>
                      <a:pPr defTabSz="914400"/>
                      <a:r>
                        <a:rPr sz="2000"/>
                        <a:t>32.55</a:t>
                      </a:r>
                    </a:p>
                  </a:txBody>
                  <a:tcPr marL="50800" marR="50800" marT="50800" marB="50800" anchor="ctr" anchorCtr="0" horzOverflow="overflow">
                    <a:lnT w="38100">
                      <a:solidFill>
                        <a:srgbClr val="000000"/>
                      </a:solidFill>
                      <a:miter lim="400000"/>
                    </a:lnT>
                  </a:tcPr>
                </a:tc>
                <a:tc>
                  <a:txBody>
                    <a:bodyPr/>
                    <a:lstStyle/>
                    <a:p>
                      <a:pPr defTabSz="914400"/>
                      <a:r>
                        <a:rPr sz="2000"/>
                        <a:t>37.39</a:t>
                      </a:r>
                    </a:p>
                  </a:txBody>
                  <a:tcPr marL="50800" marR="50800" marT="50800" marB="50800" anchor="ctr" anchorCtr="0" horzOverflow="overflow">
                    <a:lnR w="38100">
                      <a:solidFill>
                        <a:srgbClr val="000000"/>
                      </a:solidFill>
                      <a:miter lim="400000"/>
                    </a:lnR>
                    <a:lnT w="38100">
                      <a:solidFill>
                        <a:srgbClr val="000000"/>
                      </a:solidFill>
                      <a:miter lim="400000"/>
                    </a:lnT>
                  </a:tcPr>
                </a:tc>
              </a:tr>
              <a:tr h="464917">
                <a:tc>
                  <a:txBody>
                    <a:bodyPr/>
                    <a:lstStyle/>
                    <a:p>
                      <a:pPr algn="l" defTabSz="914400">
                        <a:tabLst>
                          <a:tab pos="1663700" algn="l"/>
                        </a:tabLst>
                        <a:defRPr b="0"/>
                      </a:pPr>
                      <a:r>
                        <a:rPr sz="2000"/>
                        <a:t>REBEL</a:t>
                      </a:r>
                    </a:p>
                  </a:txBody>
                  <a:tcPr marL="50800" marR="50800" marT="50800" marB="50800" anchor="ctr" anchorCtr="0" horzOverflow="overflow">
                    <a:lnL w="38100">
                      <a:solidFill>
                        <a:srgbClr val="000000"/>
                      </a:solidFill>
                      <a:miter lim="400000"/>
                    </a:lnL>
                  </a:tcPr>
                </a:tc>
                <a:tc>
                  <a:txBody>
                    <a:bodyPr/>
                    <a:lstStyle/>
                    <a:p>
                      <a:pPr defTabSz="914400"/>
                      <a:r>
                        <a:rPr sz="2000"/>
                        <a:t>34.28</a:t>
                      </a:r>
                    </a:p>
                  </a:txBody>
                  <a:tcPr marL="50800" marR="50800" marT="50800" marB="50800" anchor="ctr" anchorCtr="0" horzOverflow="overflow"/>
                </a:tc>
                <a:tc>
                  <a:txBody>
                    <a:bodyPr/>
                    <a:lstStyle/>
                    <a:p>
                      <a:pPr defTabSz="914400"/>
                      <a:r>
                        <a:rPr sz="2000"/>
                        <a:t>39.49</a:t>
                      </a:r>
                    </a:p>
                  </a:txBody>
                  <a:tcPr marL="50800" marR="50800" marT="50800" marB="50800" anchor="ctr" anchorCtr="0" horzOverflow="overflow"/>
                </a:tc>
                <a:tc>
                  <a:txBody>
                    <a:bodyPr/>
                    <a:lstStyle/>
                    <a:p>
                      <a:pPr defTabSz="914400"/>
                      <a:r>
                        <a:rPr sz="2000"/>
                        <a:t>36.70</a:t>
                      </a:r>
                    </a:p>
                  </a:txBody>
                  <a:tcPr marL="50800" marR="50800" marT="50800" marB="50800" anchor="ctr" anchorCtr="0" horzOverflow="overflow">
                    <a:lnR w="38100">
                      <a:solidFill>
                        <a:srgbClr val="000000"/>
                      </a:solidFill>
                      <a:miter lim="400000"/>
                    </a:lnR>
                  </a:tcPr>
                </a:tc>
              </a:tr>
              <a:tr h="464917">
                <a:tc>
                  <a:txBody>
                    <a:bodyPr/>
                    <a:lstStyle/>
                    <a:p>
                      <a:pPr algn="l" defTabSz="914400">
                        <a:tabLst>
                          <a:tab pos="1663700" algn="l"/>
                        </a:tabLst>
                        <a:defRPr b="0" sz="2000"/>
                      </a:pPr>
                      <a:r>
                        <a:t>REBEL</a:t>
                      </a:r>
                      <a:r>
                        <a:rPr baseline="-5999"/>
                        <a:t>pt</a:t>
                      </a:r>
                    </a:p>
                  </a:txBody>
                  <a:tcPr marL="50800" marR="50800" marT="50800" marB="50800" anchor="ctr" anchorCtr="0" horzOverflow="overflow">
                    <a:lnL w="38100">
                      <a:solidFill>
                        <a:srgbClr val="000000"/>
                      </a:solidFill>
                      <a:miter lim="400000"/>
                    </a:lnL>
                  </a:tcPr>
                </a:tc>
                <a:tc>
                  <a:txBody>
                    <a:bodyPr/>
                    <a:lstStyle/>
                    <a:p>
                      <a:pPr defTabSz="914400"/>
                      <a:r>
                        <a:rPr sz="2000"/>
                        <a:t>40.94</a:t>
                      </a:r>
                    </a:p>
                  </a:txBody>
                  <a:tcPr marL="50800" marR="50800" marT="50800" marB="50800" anchor="ctr" anchorCtr="0" horzOverflow="overflow"/>
                </a:tc>
                <a:tc>
                  <a:txBody>
                    <a:bodyPr/>
                    <a:lstStyle/>
                    <a:p>
                      <a:pPr defTabSz="914400"/>
                      <a:r>
                        <a:rPr sz="2000"/>
                        <a:t>21.20</a:t>
                      </a:r>
                    </a:p>
                  </a:txBody>
                  <a:tcPr marL="50800" marR="50800" marT="50800" marB="50800" anchor="ctr" anchorCtr="0" horzOverflow="overflow"/>
                </a:tc>
                <a:tc>
                  <a:txBody>
                    <a:bodyPr/>
                    <a:lstStyle/>
                    <a:p>
                      <a:pPr defTabSz="914400"/>
                      <a:r>
                        <a:rPr sz="2000"/>
                        <a:t>27.94</a:t>
                      </a:r>
                    </a:p>
                  </a:txBody>
                  <a:tcPr marL="50800" marR="50800" marT="50800" marB="50800" anchor="ctr" anchorCtr="0" horzOverflow="overflow">
                    <a:lnR w="38100">
                      <a:solidFill>
                        <a:srgbClr val="000000"/>
                      </a:solidFill>
                      <a:miter lim="400000"/>
                    </a:lnR>
                  </a:tcPr>
                </a:tc>
              </a:tr>
              <a:tr h="464917">
                <a:tc>
                  <a:txBody>
                    <a:bodyPr/>
                    <a:lstStyle/>
                    <a:p>
                      <a:pPr algn="l" defTabSz="914400">
                        <a:tabLst>
                          <a:tab pos="1663700" algn="l"/>
                        </a:tabLst>
                        <a:defRPr b="0"/>
                      </a:pPr>
                      <a:r>
                        <a:rPr sz="2000"/>
                        <a:t>Seq2rel</a:t>
                      </a:r>
                    </a:p>
                  </a:txBody>
                  <a:tcPr marL="50800" marR="50800" marT="50800" marB="50800" anchor="ctr" anchorCtr="0" horzOverflow="overflow">
                    <a:lnL w="38100">
                      <a:solidFill>
                        <a:srgbClr val="000000"/>
                      </a:solidFill>
                      <a:miter lim="400000"/>
                    </a:lnL>
                    <a:lnB w="38100">
                      <a:solidFill>
                        <a:srgbClr val="000000"/>
                      </a:solidFill>
                      <a:miter lim="400000"/>
                    </a:lnB>
                  </a:tcPr>
                </a:tc>
                <a:tc>
                  <a:txBody>
                    <a:bodyPr/>
                    <a:lstStyle/>
                    <a:p>
                      <a:pPr defTabSz="914400"/>
                      <a:r>
                        <a:rPr sz="2000"/>
                        <a:t>43.5</a:t>
                      </a:r>
                    </a:p>
                  </a:txBody>
                  <a:tcPr marL="50800" marR="50800" marT="50800" marB="50800" anchor="ctr" anchorCtr="0" horzOverflow="overflow">
                    <a:lnB w="38100">
                      <a:solidFill>
                        <a:srgbClr val="000000"/>
                      </a:solidFill>
                      <a:miter lim="400000"/>
                    </a:lnB>
                  </a:tcPr>
                </a:tc>
                <a:tc>
                  <a:txBody>
                    <a:bodyPr/>
                    <a:lstStyle/>
                    <a:p>
                      <a:pPr defTabSz="914400"/>
                      <a:r>
                        <a:rPr sz="2000"/>
                        <a:t>37.5</a:t>
                      </a:r>
                    </a:p>
                  </a:txBody>
                  <a:tcPr marL="50800" marR="50800" marT="50800" marB="50800" anchor="ctr" anchorCtr="0" horzOverflow="overflow">
                    <a:lnB w="38100">
                      <a:solidFill>
                        <a:srgbClr val="000000"/>
                      </a:solidFill>
                      <a:miter lim="400000"/>
                    </a:lnB>
                  </a:tcPr>
                </a:tc>
                <a:tc>
                  <a:txBody>
                    <a:bodyPr/>
                    <a:lstStyle/>
                    <a:p>
                      <a:pPr defTabSz="914400"/>
                      <a:r>
                        <a:rPr sz="2000"/>
                        <a:t>40.2</a:t>
                      </a:r>
                    </a:p>
                  </a:txBody>
                  <a:tcPr marL="50800" marR="50800" marT="50800" marB="50800" anchor="ctr" anchorCtr="0" horzOverflow="overflow">
                    <a:lnR w="38100">
                      <a:solidFill>
                        <a:srgbClr val="000000"/>
                      </a:solidFill>
                      <a:miter lim="400000"/>
                    </a:lnR>
                    <a:lnB w="38100">
                      <a:solidFill>
                        <a:srgbClr val="000000"/>
                      </a:solidFill>
                      <a:miter lim="400000"/>
                    </a:lnB>
                  </a:tcPr>
                </a:tc>
              </a:tr>
              <a:tr h="464917">
                <a:tc>
                  <a:txBody>
                    <a:bodyPr/>
                    <a:lstStyle/>
                    <a:p>
                      <a:pPr algn="l" defTabSz="914400">
                        <a:tabLst>
                          <a:tab pos="1663700" algn="l"/>
                        </a:tabLst>
                        <a:defRPr b="0"/>
                      </a:pPr>
                      <a:r>
                        <a:rPr b="1" sz="2000"/>
                        <a:t>BioGPT</a:t>
                      </a:r>
                    </a:p>
                  </a:txBody>
                  <a:tcPr marL="50800" marR="50800" marT="50800" marB="50800" anchor="ctr" anchorCtr="0" horzOverflow="overflow">
                    <a:lnL w="38100">
                      <a:solidFill>
                        <a:srgbClr val="000000"/>
                      </a:solidFill>
                      <a:miter lim="400000"/>
                    </a:lnL>
                    <a:lnT w="38100">
                      <a:solidFill>
                        <a:srgbClr val="000000"/>
                      </a:solidFill>
                      <a:miter lim="400000"/>
                    </a:lnT>
                  </a:tcPr>
                </a:tc>
                <a:tc>
                  <a:txBody>
                    <a:bodyPr/>
                    <a:lstStyle/>
                    <a:p>
                      <a:pPr defTabSz="914400"/>
                      <a:r>
                        <a:rPr sz="2000"/>
                        <a:t>49.44</a:t>
                      </a:r>
                    </a:p>
                  </a:txBody>
                  <a:tcPr marL="50800" marR="50800" marT="50800" marB="50800" anchor="ctr" anchorCtr="0" horzOverflow="overflow">
                    <a:lnT w="38100">
                      <a:solidFill>
                        <a:srgbClr val="000000"/>
                      </a:solidFill>
                      <a:miter lim="400000"/>
                    </a:lnT>
                  </a:tcPr>
                </a:tc>
                <a:tc>
                  <a:txBody>
                    <a:bodyPr/>
                    <a:lstStyle/>
                    <a:p>
                      <a:pPr defTabSz="914400"/>
                      <a:r>
                        <a:rPr sz="2000"/>
                        <a:t>41.28</a:t>
                      </a:r>
                    </a:p>
                  </a:txBody>
                  <a:tcPr marL="50800" marR="50800" marT="50800" marB="50800" anchor="ctr" anchorCtr="0" horzOverflow="overflow">
                    <a:lnT w="38100">
                      <a:solidFill>
                        <a:srgbClr val="000000"/>
                      </a:solidFill>
                      <a:miter lim="400000"/>
                    </a:lnT>
                  </a:tcPr>
                </a:tc>
                <a:tc>
                  <a:txBody>
                    <a:bodyPr/>
                    <a:lstStyle/>
                    <a:p>
                      <a:pPr defTabSz="914400"/>
                      <a:r>
                        <a:rPr b="1" sz="2000"/>
                        <a:t>44.98</a:t>
                      </a:r>
                    </a:p>
                  </a:txBody>
                  <a:tcPr marL="50800" marR="50800" marT="50800" marB="50800" anchor="ctr" anchorCtr="0" horzOverflow="overflow">
                    <a:lnR w="38100">
                      <a:solidFill>
                        <a:srgbClr val="000000"/>
                      </a:solidFill>
                      <a:miter lim="400000"/>
                    </a:lnR>
                    <a:lnT w="38100">
                      <a:solidFill>
                        <a:srgbClr val="000000"/>
                      </a:solidFill>
                      <a:miter lim="400000"/>
                    </a:lnT>
                  </a:tcPr>
                </a:tc>
              </a:tr>
              <a:tr h="464917">
                <a:tc>
                  <a:txBody>
                    <a:bodyPr/>
                    <a:lstStyle/>
                    <a:p>
                      <a:pPr algn="l" defTabSz="914400">
                        <a:tabLst>
                          <a:tab pos="1663700" algn="l"/>
                        </a:tabLst>
                        <a:defRPr sz="2000"/>
                      </a:pPr>
                      <a:r>
                        <a:t>BioGPT</a:t>
                      </a:r>
                      <a:r>
                        <a:rPr baseline="56999"/>
                        <a:t>+</a:t>
                      </a:r>
                    </a:p>
                  </a:txBody>
                  <a:tcPr marL="50800" marR="50800" marT="50800" marB="50800" anchor="ctr" anchorCtr="0" horzOverflow="overflow">
                    <a:lnL w="38100">
                      <a:solidFill>
                        <a:srgbClr val="000000"/>
                      </a:solidFill>
                      <a:miter lim="400000"/>
                    </a:lnL>
                    <a:lnB w="38100">
                      <a:solidFill>
                        <a:srgbClr val="000000"/>
                      </a:solidFill>
                      <a:miter lim="400000"/>
                    </a:lnB>
                  </a:tcPr>
                </a:tc>
                <a:tc>
                  <a:txBody>
                    <a:bodyPr/>
                    <a:lstStyle/>
                    <a:p>
                      <a:pPr defTabSz="914400"/>
                      <a:r>
                        <a:rPr sz="2000"/>
                        <a:t>49.52</a:t>
                      </a:r>
                    </a:p>
                  </a:txBody>
                  <a:tcPr marL="50800" marR="50800" marT="50800" marB="50800" anchor="ctr" anchorCtr="0" horzOverflow="overflow">
                    <a:lnB w="38100">
                      <a:solidFill>
                        <a:srgbClr val="000000"/>
                      </a:solidFill>
                      <a:miter lim="400000"/>
                    </a:lnB>
                  </a:tcPr>
                </a:tc>
                <a:tc>
                  <a:txBody>
                    <a:bodyPr/>
                    <a:lstStyle/>
                    <a:p>
                      <a:pPr defTabSz="914400"/>
                      <a:r>
                        <a:rPr sz="2000"/>
                        <a:t>43.25</a:t>
                      </a:r>
                    </a:p>
                  </a:txBody>
                  <a:tcPr marL="50800" marR="50800" marT="50800" marB="50800" anchor="ctr" anchorCtr="0" horzOverflow="overflow">
                    <a:lnB w="38100">
                      <a:solidFill>
                        <a:srgbClr val="000000"/>
                      </a:solidFill>
                      <a:miter lim="400000"/>
                    </a:lnB>
                  </a:tcPr>
                </a:tc>
                <a:tc>
                  <a:txBody>
                    <a:bodyPr/>
                    <a:lstStyle/>
                    <a:p>
                      <a:pPr defTabSz="914400"/>
                      <a:r>
                        <a:rPr b="1" sz="2000"/>
                        <a:t>46.17</a:t>
                      </a:r>
                    </a:p>
                  </a:txBody>
                  <a:tcPr marL="50800" marR="50800" marT="50800" marB="50800" anchor="ctr" anchorCtr="0" horzOverflow="overflow">
                    <a:lnR w="38100">
                      <a:solidFill>
                        <a:srgbClr val="000000"/>
                      </a:solidFill>
                      <a:miter lim="400000"/>
                    </a:lnR>
                    <a:lnB w="38100">
                      <a:solidFill>
                        <a:srgbClr val="000000"/>
                      </a:solidFill>
                      <a:miter lim="400000"/>
                    </a:lnB>
                  </a:tcPr>
                </a:tc>
              </a:tr>
            </a:tbl>
          </a:graphicData>
        </a:graphic>
      </p:graphicFrame>
      <p:graphicFrame>
        <p:nvGraphicFramePr>
          <p:cNvPr id="315" name="Table 2"/>
          <p:cNvGraphicFramePr/>
          <p:nvPr/>
        </p:nvGraphicFramePr>
        <p:xfrm>
          <a:off x="8808347" y="5899910"/>
          <a:ext cx="7341321" cy="4260454"/>
        </p:xfrm>
        <a:graphic xmlns:a="http://schemas.openxmlformats.org/drawingml/2006/main">
          <a:graphicData uri="http://schemas.openxmlformats.org/drawingml/2006/table">
            <a:tbl>
              <a:tblPr firstCol="1" firstRow="1" lastCol="0" lastRow="0" bandCol="0" bandRow="0" rtl="0">
                <a:tableStyleId>{4C3C2611-4C71-4FC5-86AE-919BDF0F9419}</a:tableStyleId>
              </a:tblPr>
              <a:tblGrid>
                <a:gridCol w="2478371"/>
                <a:gridCol w="1652061"/>
                <a:gridCol w="1567433"/>
                <a:gridCol w="1605354"/>
              </a:tblGrid>
              <a:tr h="703725">
                <a:tc>
                  <a:txBody>
                    <a:bodyPr/>
                    <a:lstStyle/>
                    <a:p>
                      <a:pPr algn="l" defTabSz="914400">
                        <a:tabLst>
                          <a:tab pos="1663700" algn="l"/>
                        </a:tabLst>
                        <a:defRPr b="0"/>
                      </a:pPr>
                      <a:r>
                        <a:rPr b="1" sz="2000"/>
                        <a:t>Model</a:t>
                      </a:r>
                    </a:p>
                  </a:txBody>
                  <a:tcPr marL="50800" marR="50800" marT="50800" marB="50800" anchor="ctr" anchorCtr="0" horzOverflow="overflow">
                    <a:lnL w="38100">
                      <a:solidFill>
                        <a:srgbClr val="000000"/>
                      </a:solidFill>
                      <a:miter lim="400000"/>
                    </a:lnL>
                    <a:lnR w="38100">
                      <a:solidFill>
                        <a:srgbClr val="000000"/>
                      </a:solidFill>
                      <a:miter lim="400000"/>
                    </a:lnR>
                    <a:lnT w="38100">
                      <a:solidFill>
                        <a:srgbClr val="000000"/>
                      </a:solidFill>
                      <a:miter lim="400000"/>
                    </a:lnT>
                  </a:tcPr>
                </a:tc>
                <a:tc>
                  <a:txBody>
                    <a:bodyPr/>
                    <a:lstStyle/>
                    <a:p>
                      <a:pPr defTabSz="914400">
                        <a:tabLst>
                          <a:tab pos="1663700" algn="l"/>
                        </a:tabLst>
                        <a:defRPr b="0"/>
                      </a:pPr>
                      <a:r>
                        <a:rPr b="1" sz="2000"/>
                        <a:t>Precision</a:t>
                      </a:r>
                    </a:p>
                  </a:txBody>
                  <a:tcPr marL="50800" marR="50800" marT="50800" marB="50800" anchor="ctr" anchorCtr="0" horzOverflow="overflow">
                    <a:lnL w="38100">
                      <a:solidFill>
                        <a:srgbClr val="000000"/>
                      </a:solidFill>
                      <a:miter lim="400000"/>
                    </a:lnL>
                    <a:lnT w="38100">
                      <a:solidFill>
                        <a:srgbClr val="000000"/>
                      </a:solidFill>
                      <a:miter lim="400000"/>
                    </a:lnT>
                  </a:tcPr>
                </a:tc>
                <a:tc>
                  <a:txBody>
                    <a:bodyPr/>
                    <a:lstStyle/>
                    <a:p>
                      <a:pPr defTabSz="914400">
                        <a:tabLst>
                          <a:tab pos="1663700" algn="l"/>
                        </a:tabLst>
                        <a:defRPr b="0"/>
                      </a:pPr>
                      <a:r>
                        <a:rPr b="1" sz="2000"/>
                        <a:t>Recall</a:t>
                      </a:r>
                    </a:p>
                  </a:txBody>
                  <a:tcPr marL="50800" marR="50800" marT="50800" marB="50800" anchor="ctr" anchorCtr="0" horzOverflow="overflow">
                    <a:lnT w="38100">
                      <a:solidFill>
                        <a:srgbClr val="000000"/>
                      </a:solidFill>
                      <a:miter lim="400000"/>
                    </a:lnT>
                  </a:tcPr>
                </a:tc>
                <a:tc>
                  <a:txBody>
                    <a:bodyPr/>
                    <a:lstStyle/>
                    <a:p>
                      <a:pPr defTabSz="914400">
                        <a:tabLst>
                          <a:tab pos="1663700" algn="l"/>
                        </a:tabLst>
                        <a:defRPr b="0"/>
                      </a:pPr>
                      <a:r>
                        <a:rPr b="1" sz="2000"/>
                        <a:t>F1</a:t>
                      </a:r>
                    </a:p>
                  </a:txBody>
                  <a:tcPr marL="50800" marR="50800" marT="50800" marB="50800" anchor="ctr" anchorCtr="0" horzOverflow="overflow">
                    <a:lnR w="38100">
                      <a:solidFill>
                        <a:srgbClr val="000000"/>
                      </a:solidFill>
                      <a:miter lim="400000"/>
                    </a:lnR>
                    <a:lnT w="38100">
                      <a:solidFill>
                        <a:srgbClr val="000000"/>
                      </a:solidFill>
                      <a:miter lim="400000"/>
                    </a:lnT>
                  </a:tcPr>
                </a:tc>
              </a:tr>
              <a:tr h="703725">
                <a:tc>
                  <a:txBody>
                    <a:bodyPr/>
                    <a:lstStyle/>
                    <a:p>
                      <a:pPr algn="l" defTabSz="914400">
                        <a:tabLst>
                          <a:tab pos="1663700" algn="l"/>
                        </a:tabLst>
                        <a:defRPr b="0"/>
                      </a:pPr>
                      <a:r>
                        <a:rPr sz="2000"/>
                        <a:t>Transformer + PubMedBERT-attn</a:t>
                      </a:r>
                    </a:p>
                  </a:txBody>
                  <a:tcPr marL="50800" marR="50800" marT="50800" marB="50800" anchor="ctr" anchorCtr="0" horzOverflow="overflow">
                    <a:lnL w="38100">
                      <a:solidFill>
                        <a:srgbClr val="000000"/>
                      </a:solidFill>
                      <a:miter lim="400000"/>
                    </a:lnL>
                  </a:tcPr>
                </a:tc>
                <a:tc>
                  <a:txBody>
                    <a:bodyPr/>
                    <a:lstStyle/>
                    <a:p>
                      <a:pPr defTabSz="914400"/>
                      <a:r>
                        <a:rPr sz="2000"/>
                        <a:t>25.35</a:t>
                      </a:r>
                    </a:p>
                  </a:txBody>
                  <a:tcPr marL="50800" marR="50800" marT="50800" marB="50800" anchor="ctr" anchorCtr="0" horzOverflow="overflow"/>
                </a:tc>
                <a:tc>
                  <a:txBody>
                    <a:bodyPr/>
                    <a:lstStyle/>
                    <a:p>
                      <a:pPr defTabSz="914400"/>
                      <a:r>
                        <a:rPr sz="2000"/>
                        <a:t>24.14</a:t>
                      </a:r>
                    </a:p>
                  </a:txBody>
                  <a:tcPr marL="50800" marR="50800" marT="50800" marB="50800" anchor="ctr" anchorCtr="0" horzOverflow="overflow"/>
                </a:tc>
                <a:tc>
                  <a:txBody>
                    <a:bodyPr/>
                    <a:lstStyle/>
                    <a:p>
                      <a:pPr defTabSz="914400"/>
                      <a:r>
                        <a:rPr sz="2000"/>
                        <a:t>24.19</a:t>
                      </a:r>
                    </a:p>
                  </a:txBody>
                  <a:tcPr marL="50800" marR="50800" marT="50800" marB="50800" anchor="ctr" anchorCtr="0" horzOverflow="overflow">
                    <a:lnR w="38100">
                      <a:solidFill>
                        <a:srgbClr val="000000"/>
                      </a:solidFill>
                      <a:miter lim="400000"/>
                    </a:lnR>
                  </a:tcPr>
                </a:tc>
              </a:tr>
              <a:tr h="703725">
                <a:tc>
                  <a:txBody>
                    <a:bodyPr/>
                    <a:lstStyle/>
                    <a:p>
                      <a:pPr algn="l" defTabSz="914400">
                        <a:tabLst>
                          <a:tab pos="1663700" algn="l"/>
                        </a:tabLst>
                        <a:defRPr b="0" sz="2000"/>
                      </a:pPr>
                      <a:r>
                        <a:t>GPT-2</a:t>
                      </a:r>
                      <a:r>
                        <a:rPr baseline="-5999"/>
                        <a:t>medium</a:t>
                      </a:r>
                    </a:p>
                  </a:txBody>
                  <a:tcPr marL="50800" marR="50800" marT="50800" marB="50800" anchor="ctr" anchorCtr="0" horzOverflow="overflow">
                    <a:lnL w="38100">
                      <a:solidFill>
                        <a:srgbClr val="000000"/>
                      </a:solidFill>
                      <a:miter lim="400000"/>
                    </a:lnL>
                  </a:tcPr>
                </a:tc>
                <a:tc>
                  <a:txBody>
                    <a:bodyPr/>
                    <a:lstStyle/>
                    <a:p>
                      <a:pPr defTabSz="914400"/>
                      <a:r>
                        <a:rPr sz="2000"/>
                        <a:t>30.53</a:t>
                      </a:r>
                    </a:p>
                  </a:txBody>
                  <a:tcPr marL="50800" marR="50800" marT="50800" marB="50800" anchor="ctr" anchorCtr="0" horzOverflow="overflow"/>
                </a:tc>
                <a:tc>
                  <a:txBody>
                    <a:bodyPr/>
                    <a:lstStyle/>
                    <a:p>
                      <a:pPr defTabSz="914400"/>
                      <a:r>
                        <a:rPr sz="2000"/>
                        <a:t>27.87</a:t>
                      </a:r>
                    </a:p>
                  </a:txBody>
                  <a:tcPr marL="50800" marR="50800" marT="50800" marB="50800" anchor="ctr" anchorCtr="0" horzOverflow="overflow"/>
                </a:tc>
                <a:tc>
                  <a:txBody>
                    <a:bodyPr/>
                    <a:lstStyle/>
                    <a:p>
                      <a:pPr defTabSz="914400"/>
                      <a:r>
                        <a:rPr sz="2000"/>
                        <a:t>28.45</a:t>
                      </a:r>
                    </a:p>
                  </a:txBody>
                  <a:tcPr marL="50800" marR="50800" marT="50800" marB="50800" anchor="ctr" anchorCtr="0" horzOverflow="overflow">
                    <a:lnR w="38100">
                      <a:solidFill>
                        <a:srgbClr val="000000"/>
                      </a:solidFill>
                      <a:miter lim="400000"/>
                    </a:lnR>
                  </a:tcPr>
                </a:tc>
              </a:tr>
              <a:tr h="703725">
                <a:tc>
                  <a:txBody>
                    <a:bodyPr/>
                    <a:lstStyle/>
                    <a:p>
                      <a:pPr algn="l" defTabSz="914400">
                        <a:tabLst>
                          <a:tab pos="1663700" algn="l"/>
                        </a:tabLst>
                        <a:defRPr b="0"/>
                      </a:pPr>
                      <a:r>
                        <a:rPr sz="2000"/>
                        <a:t>REBEL</a:t>
                      </a:r>
                    </a:p>
                  </a:txBody>
                  <a:tcPr marL="50800" marR="50800" marT="50800" marB="50800" anchor="ctr" anchorCtr="0" horzOverflow="overflow">
                    <a:lnL w="38100">
                      <a:solidFill>
                        <a:srgbClr val="000000"/>
                      </a:solidFill>
                      <a:miter lim="400000"/>
                    </a:lnL>
                  </a:tcPr>
                </a:tc>
                <a:tc>
                  <a:txBody>
                    <a:bodyPr/>
                    <a:lstStyle/>
                    <a:p>
                      <a:pPr defTabSz="914400"/>
                      <a:r>
                        <a:rPr sz="2000"/>
                        <a:t>32.36</a:t>
                      </a:r>
                    </a:p>
                  </a:txBody>
                  <a:tcPr marL="50800" marR="50800" marT="50800" marB="50800" anchor="ctr" anchorCtr="0" horzOverflow="overflow"/>
                </a:tc>
                <a:tc>
                  <a:txBody>
                    <a:bodyPr/>
                    <a:lstStyle/>
                    <a:p>
                      <a:pPr defTabSz="914400"/>
                      <a:r>
                        <a:rPr sz="2000"/>
                        <a:t>29.58</a:t>
                      </a:r>
                    </a:p>
                  </a:txBody>
                  <a:tcPr marL="50800" marR="50800" marT="50800" marB="50800" anchor="ctr" anchorCtr="0" horzOverflow="overflow"/>
                </a:tc>
                <a:tc>
                  <a:txBody>
                    <a:bodyPr/>
                    <a:lstStyle/>
                    <a:p>
                      <a:pPr defTabSz="914400"/>
                      <a:r>
                        <a:rPr sz="2000"/>
                        <a:t>30.39</a:t>
                      </a:r>
                    </a:p>
                  </a:txBody>
                  <a:tcPr marL="50800" marR="50800" marT="50800" marB="50800" anchor="ctr" anchorCtr="0" horzOverflow="overflow">
                    <a:lnR w="38100">
                      <a:solidFill>
                        <a:srgbClr val="000000"/>
                      </a:solidFill>
                      <a:miter lim="400000"/>
                    </a:lnR>
                  </a:tcPr>
                </a:tc>
              </a:tr>
              <a:tr h="703725">
                <a:tc>
                  <a:txBody>
                    <a:bodyPr/>
                    <a:lstStyle/>
                    <a:p>
                      <a:pPr algn="l" defTabSz="914400">
                        <a:tabLst>
                          <a:tab pos="1663700" algn="l"/>
                        </a:tabLst>
                        <a:defRPr b="0" sz="2000"/>
                      </a:pPr>
                      <a:r>
                        <a:t>REBEL</a:t>
                      </a:r>
                      <a:r>
                        <a:rPr baseline="-5999"/>
                        <a:t>pt</a:t>
                      </a:r>
                    </a:p>
                  </a:txBody>
                  <a:tcPr marL="50800" marR="50800" marT="50800" marB="50800" anchor="ctr" anchorCtr="0" horzOverflow="overflow">
                    <a:lnL w="38100">
                      <a:solidFill>
                        <a:srgbClr val="000000"/>
                      </a:solidFill>
                      <a:miter lim="400000"/>
                    </a:lnL>
                    <a:lnB w="38100">
                      <a:solidFill>
                        <a:srgbClr val="000000"/>
                      </a:solidFill>
                      <a:miter lim="400000"/>
                    </a:lnB>
                  </a:tcPr>
                </a:tc>
                <a:tc>
                  <a:txBody>
                    <a:bodyPr/>
                    <a:lstStyle/>
                    <a:p>
                      <a:pPr defTabSz="914400"/>
                      <a:r>
                        <a:rPr sz="2000"/>
                        <a:t>35.73</a:t>
                      </a:r>
                    </a:p>
                  </a:txBody>
                  <a:tcPr marL="50800" marR="50800" marT="50800" marB="50800" anchor="ctr" anchorCtr="0" horzOverflow="overflow">
                    <a:lnB w="38100">
                      <a:solidFill>
                        <a:srgbClr val="000000"/>
                      </a:solidFill>
                      <a:miter lim="400000"/>
                    </a:lnB>
                  </a:tcPr>
                </a:tc>
                <a:tc>
                  <a:txBody>
                    <a:bodyPr/>
                    <a:lstStyle/>
                    <a:p>
                      <a:pPr defTabSz="914400"/>
                      <a:r>
                        <a:rPr sz="2000"/>
                        <a:t>32.61</a:t>
                      </a:r>
                    </a:p>
                  </a:txBody>
                  <a:tcPr marL="50800" marR="50800" marT="50800" marB="50800" anchor="ctr" anchorCtr="0" horzOverflow="overflow">
                    <a:lnB w="38100">
                      <a:solidFill>
                        <a:srgbClr val="000000"/>
                      </a:solidFill>
                      <a:miter lim="400000"/>
                    </a:lnB>
                  </a:tcPr>
                </a:tc>
                <a:tc>
                  <a:txBody>
                    <a:bodyPr/>
                    <a:lstStyle/>
                    <a:p>
                      <a:pPr defTabSz="914400"/>
                      <a:r>
                        <a:rPr sz="2000"/>
                        <a:t>33.32</a:t>
                      </a:r>
                    </a:p>
                  </a:txBody>
                  <a:tcPr marL="50800" marR="50800" marT="50800" marB="50800" anchor="ctr" anchorCtr="0" horzOverflow="overflow">
                    <a:lnR w="38100">
                      <a:solidFill>
                        <a:srgbClr val="000000"/>
                      </a:solidFill>
                      <a:miter lim="400000"/>
                    </a:lnR>
                    <a:lnB w="38100">
                      <a:solidFill>
                        <a:srgbClr val="000000"/>
                      </a:solidFill>
                      <a:miter lim="400000"/>
                    </a:lnB>
                  </a:tcPr>
                </a:tc>
              </a:tr>
              <a:tr h="703725">
                <a:tc>
                  <a:txBody>
                    <a:bodyPr/>
                    <a:lstStyle/>
                    <a:p>
                      <a:pPr algn="l" defTabSz="914400">
                        <a:tabLst>
                          <a:tab pos="1663700" algn="l"/>
                        </a:tabLst>
                        <a:defRPr b="0"/>
                      </a:pPr>
                      <a:r>
                        <a:rPr b="1" sz="2000"/>
                        <a:t>BioGPT</a:t>
                      </a:r>
                    </a:p>
                  </a:txBody>
                  <a:tcPr marL="50800" marR="50800" marT="50800" marB="50800" anchor="ctr" anchorCtr="0" horzOverflow="overflow">
                    <a:lnL w="38100">
                      <a:solidFill>
                        <a:srgbClr val="000000"/>
                      </a:solidFill>
                      <a:miter lim="400000"/>
                    </a:lnL>
                    <a:lnT w="38100">
                      <a:solidFill>
                        <a:srgbClr val="000000"/>
                      </a:solidFill>
                      <a:miter lim="400000"/>
                    </a:lnT>
                    <a:lnB w="38100">
                      <a:solidFill>
                        <a:srgbClr val="000000"/>
                      </a:solidFill>
                      <a:miter lim="400000"/>
                    </a:lnB>
                  </a:tcPr>
                </a:tc>
                <a:tc>
                  <a:txBody>
                    <a:bodyPr/>
                    <a:lstStyle/>
                    <a:p>
                      <a:pPr defTabSz="914400"/>
                      <a:r>
                        <a:rPr sz="2000"/>
                        <a:t>40.00</a:t>
                      </a:r>
                    </a:p>
                  </a:txBody>
                  <a:tcPr marL="50800" marR="50800" marT="50800" marB="50800" anchor="ctr" anchorCtr="0" horzOverflow="overflow">
                    <a:lnT w="38100">
                      <a:solidFill>
                        <a:srgbClr val="000000"/>
                      </a:solidFill>
                      <a:miter lim="400000"/>
                    </a:lnT>
                    <a:lnB w="38100">
                      <a:solidFill>
                        <a:srgbClr val="000000"/>
                      </a:solidFill>
                      <a:miter lim="400000"/>
                    </a:lnB>
                  </a:tcPr>
                </a:tc>
                <a:tc>
                  <a:txBody>
                    <a:bodyPr/>
                    <a:lstStyle/>
                    <a:p>
                      <a:pPr defTabSz="914400"/>
                      <a:r>
                        <a:rPr sz="2000"/>
                        <a:t>39.72</a:t>
                      </a:r>
                    </a:p>
                  </a:txBody>
                  <a:tcPr marL="50800" marR="50800" marT="50800" marB="50800" anchor="ctr" anchorCtr="0" horzOverflow="overflow">
                    <a:lnT w="38100">
                      <a:solidFill>
                        <a:srgbClr val="000000"/>
                      </a:solidFill>
                      <a:miter lim="400000"/>
                    </a:lnT>
                    <a:lnB w="38100">
                      <a:solidFill>
                        <a:srgbClr val="000000"/>
                      </a:solidFill>
                      <a:miter lim="400000"/>
                    </a:lnB>
                  </a:tcPr>
                </a:tc>
                <a:tc>
                  <a:txBody>
                    <a:bodyPr/>
                    <a:lstStyle/>
                    <a:p>
                      <a:pPr defTabSz="914400"/>
                      <a:r>
                        <a:rPr b="1" sz="2000"/>
                        <a:t>38.42</a:t>
                      </a:r>
                    </a:p>
                  </a:txBody>
                  <a:tcPr marL="50800" marR="50800" marT="50800" marB="50800" anchor="ctr" anchorCtr="0" horzOverflow="overflow">
                    <a:lnR w="38100">
                      <a:solidFill>
                        <a:srgbClr val="000000"/>
                      </a:solidFill>
                      <a:miter lim="400000"/>
                    </a:lnR>
                    <a:lnT w="38100">
                      <a:solidFill>
                        <a:srgbClr val="000000"/>
                      </a:solidFill>
                      <a:miter lim="400000"/>
                    </a:lnT>
                    <a:lnB w="38100">
                      <a:solidFill>
                        <a:srgbClr val="000000"/>
                      </a:solidFill>
                      <a:miter lim="400000"/>
                    </a:lnB>
                  </a:tcPr>
                </a:tc>
              </a:tr>
            </a:tbl>
          </a:graphicData>
        </a:graphic>
      </p:graphicFrame>
      <p:sp>
        <p:nvSpPr>
          <p:cNvPr id="316" name="Results on KD-DTI drug-target-interaction task"/>
          <p:cNvSpPr txBox="1"/>
          <p:nvPr/>
        </p:nvSpPr>
        <p:spPr>
          <a:xfrm>
            <a:off x="9070247" y="10491726"/>
            <a:ext cx="6779422" cy="43779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a:lnSpc>
                <a:spcPct val="100000"/>
              </a:lnSpc>
              <a:spcBef>
                <a:spcPts val="0"/>
              </a:spcBef>
              <a:defRPr sz="2200">
                <a:solidFill>
                  <a:srgbClr val="5E5E5E"/>
                </a:solidFill>
              </a:defRPr>
            </a:pPr>
            <a:r>
              <a:t>Results on </a:t>
            </a:r>
            <a:r>
              <a:rPr b="1"/>
              <a:t>KD-DTI</a:t>
            </a:r>
            <a:r>
              <a:t> drug-target-interaction task</a:t>
            </a:r>
          </a:p>
        </p:txBody>
      </p:sp>
      <p:graphicFrame>
        <p:nvGraphicFramePr>
          <p:cNvPr id="317" name="Table 3"/>
          <p:cNvGraphicFramePr/>
          <p:nvPr/>
        </p:nvGraphicFramePr>
        <p:xfrm>
          <a:off x="16750607" y="5899910"/>
          <a:ext cx="6461945" cy="4235054"/>
        </p:xfrm>
        <a:graphic xmlns:a="http://schemas.openxmlformats.org/drawingml/2006/main">
          <a:graphicData uri="http://schemas.openxmlformats.org/drawingml/2006/table">
            <a:tbl>
              <a:tblPr firstCol="1" firstRow="1" lastCol="0" lastRow="0" bandCol="0" bandRow="0" rtl="0">
                <a:tableStyleId>{4C3C2611-4C71-4FC5-86AE-919BDF0F9419}</a:tableStyleId>
              </a:tblPr>
              <a:tblGrid>
                <a:gridCol w="2054069"/>
                <a:gridCol w="1363015"/>
                <a:gridCol w="1419848"/>
                <a:gridCol w="1612311"/>
              </a:tblGrid>
              <a:tr h="844470">
                <a:tc>
                  <a:txBody>
                    <a:bodyPr/>
                    <a:lstStyle/>
                    <a:p>
                      <a:pPr algn="l" defTabSz="914400">
                        <a:tabLst>
                          <a:tab pos="1663700" algn="l"/>
                        </a:tabLst>
                        <a:defRPr b="0"/>
                      </a:pPr>
                      <a:r>
                        <a:rPr b="1" sz="2000"/>
                        <a:t>Model</a:t>
                      </a:r>
                    </a:p>
                  </a:txBody>
                  <a:tcPr marL="50800" marR="50800" marT="50800" marB="50800" anchor="ctr" anchorCtr="0" horzOverflow="overflow">
                    <a:lnL w="38100">
                      <a:solidFill>
                        <a:srgbClr val="000000"/>
                      </a:solidFill>
                      <a:miter lim="400000"/>
                    </a:lnL>
                    <a:lnR w="38100">
                      <a:solidFill>
                        <a:srgbClr val="000000"/>
                      </a:solidFill>
                      <a:miter lim="400000"/>
                    </a:lnR>
                    <a:lnT w="38100">
                      <a:solidFill>
                        <a:srgbClr val="000000"/>
                      </a:solidFill>
                      <a:miter lim="400000"/>
                    </a:lnT>
                  </a:tcPr>
                </a:tc>
                <a:tc>
                  <a:txBody>
                    <a:bodyPr/>
                    <a:lstStyle/>
                    <a:p>
                      <a:pPr defTabSz="914400">
                        <a:tabLst>
                          <a:tab pos="1663700" algn="l"/>
                        </a:tabLst>
                        <a:defRPr b="0"/>
                      </a:pPr>
                      <a:r>
                        <a:rPr b="1" sz="2000"/>
                        <a:t>Precision</a:t>
                      </a:r>
                    </a:p>
                  </a:txBody>
                  <a:tcPr marL="50800" marR="50800" marT="50800" marB="50800" anchor="ctr" anchorCtr="0" horzOverflow="overflow">
                    <a:lnL w="38100">
                      <a:solidFill>
                        <a:srgbClr val="000000"/>
                      </a:solidFill>
                      <a:miter lim="400000"/>
                    </a:lnL>
                    <a:lnT w="38100">
                      <a:solidFill>
                        <a:srgbClr val="000000"/>
                      </a:solidFill>
                      <a:miter lim="400000"/>
                    </a:lnT>
                  </a:tcPr>
                </a:tc>
                <a:tc>
                  <a:txBody>
                    <a:bodyPr/>
                    <a:lstStyle/>
                    <a:p>
                      <a:pPr defTabSz="914400">
                        <a:tabLst>
                          <a:tab pos="1663700" algn="l"/>
                        </a:tabLst>
                        <a:defRPr b="0"/>
                      </a:pPr>
                      <a:r>
                        <a:rPr b="1" sz="2000"/>
                        <a:t>Recall</a:t>
                      </a:r>
                    </a:p>
                  </a:txBody>
                  <a:tcPr marL="50800" marR="50800" marT="50800" marB="50800" anchor="ctr" anchorCtr="0" horzOverflow="overflow">
                    <a:lnT w="38100">
                      <a:solidFill>
                        <a:srgbClr val="000000"/>
                      </a:solidFill>
                      <a:miter lim="400000"/>
                    </a:lnT>
                  </a:tcPr>
                </a:tc>
                <a:tc>
                  <a:txBody>
                    <a:bodyPr/>
                    <a:lstStyle/>
                    <a:p>
                      <a:pPr defTabSz="914400">
                        <a:tabLst>
                          <a:tab pos="1663700" algn="l"/>
                        </a:tabLst>
                        <a:defRPr b="0"/>
                      </a:pPr>
                      <a:r>
                        <a:rPr b="1" sz="2000"/>
                        <a:t>F1</a:t>
                      </a:r>
                    </a:p>
                  </a:txBody>
                  <a:tcPr marL="50800" marR="50800" marT="50800" marB="50800" anchor="ctr" anchorCtr="0" horzOverflow="overflow">
                    <a:lnR w="38100">
                      <a:solidFill>
                        <a:srgbClr val="000000"/>
                      </a:solidFill>
                      <a:miter lim="400000"/>
                    </a:lnR>
                    <a:lnT w="38100">
                      <a:solidFill>
                        <a:srgbClr val="000000"/>
                      </a:solidFill>
                      <a:miter lim="400000"/>
                    </a:lnT>
                  </a:tcPr>
                </a:tc>
              </a:tr>
              <a:tr h="844470">
                <a:tc>
                  <a:txBody>
                    <a:bodyPr/>
                    <a:lstStyle/>
                    <a:p>
                      <a:pPr algn="l" defTabSz="914400">
                        <a:tabLst>
                          <a:tab pos="1663700" algn="l"/>
                        </a:tabLst>
                        <a:defRPr b="0" sz="2000"/>
                      </a:pPr>
                      <a:r>
                        <a:t>GPT-2</a:t>
                      </a:r>
                      <a:r>
                        <a:rPr baseline="-5999"/>
                        <a:t>medium</a:t>
                      </a:r>
                    </a:p>
                  </a:txBody>
                  <a:tcPr marL="50800" marR="50800" marT="50800" marB="50800" anchor="ctr" anchorCtr="0" horzOverflow="overflow">
                    <a:lnL w="38100">
                      <a:solidFill>
                        <a:srgbClr val="000000"/>
                      </a:solidFill>
                      <a:miter lim="400000"/>
                    </a:lnL>
                  </a:tcPr>
                </a:tc>
                <a:tc>
                  <a:txBody>
                    <a:bodyPr/>
                    <a:lstStyle/>
                    <a:p>
                      <a:pPr defTabSz="914400"/>
                      <a:r>
                        <a:rPr sz="2000"/>
                        <a:t>23.39</a:t>
                      </a:r>
                    </a:p>
                  </a:txBody>
                  <a:tcPr marL="50800" marR="50800" marT="50800" marB="50800" anchor="ctr" anchorCtr="0" horzOverflow="overflow"/>
                </a:tc>
                <a:tc>
                  <a:txBody>
                    <a:bodyPr/>
                    <a:lstStyle/>
                    <a:p>
                      <a:pPr defTabSz="914400"/>
                      <a:r>
                        <a:rPr sz="2000"/>
                        <a:t>31.93</a:t>
                      </a:r>
                    </a:p>
                  </a:txBody>
                  <a:tcPr marL="50800" marR="50800" marT="50800" marB="50800" anchor="ctr" anchorCtr="0" horzOverflow="overflow"/>
                </a:tc>
                <a:tc>
                  <a:txBody>
                    <a:bodyPr/>
                    <a:lstStyle/>
                    <a:p>
                      <a:pPr defTabSz="914400"/>
                      <a:r>
                        <a:rPr sz="2000"/>
                        <a:t>24.68</a:t>
                      </a:r>
                    </a:p>
                  </a:txBody>
                  <a:tcPr marL="50800" marR="50800" marT="50800" marB="50800" anchor="ctr" anchorCtr="0" horzOverflow="overflow">
                    <a:lnR w="38100">
                      <a:solidFill>
                        <a:srgbClr val="000000"/>
                      </a:solidFill>
                      <a:miter lim="400000"/>
                    </a:lnR>
                  </a:tcPr>
                </a:tc>
              </a:tr>
              <a:tr h="844470">
                <a:tc>
                  <a:txBody>
                    <a:bodyPr/>
                    <a:lstStyle/>
                    <a:p>
                      <a:pPr algn="l" defTabSz="914400">
                        <a:tabLst>
                          <a:tab pos="1663700" algn="l"/>
                        </a:tabLst>
                        <a:defRPr b="0"/>
                      </a:pPr>
                      <a:r>
                        <a:rPr sz="2000"/>
                        <a:t>REBEL</a:t>
                      </a:r>
                    </a:p>
                  </a:txBody>
                  <a:tcPr marL="50800" marR="50800" marT="50800" marB="50800" anchor="ctr" anchorCtr="0" horzOverflow="overflow">
                    <a:lnL w="38100">
                      <a:solidFill>
                        <a:srgbClr val="000000"/>
                      </a:solidFill>
                      <a:miter lim="400000"/>
                    </a:lnL>
                  </a:tcPr>
                </a:tc>
                <a:tc>
                  <a:txBody>
                    <a:bodyPr/>
                    <a:lstStyle/>
                    <a:p>
                      <a:pPr defTabSz="914400"/>
                      <a:r>
                        <a:rPr sz="2000"/>
                        <a:t>35.36</a:t>
                      </a:r>
                    </a:p>
                  </a:txBody>
                  <a:tcPr marL="50800" marR="50800" marT="50800" marB="50800" anchor="ctr" anchorCtr="0" horzOverflow="overflow"/>
                </a:tc>
                <a:tc>
                  <a:txBody>
                    <a:bodyPr/>
                    <a:lstStyle/>
                    <a:p>
                      <a:pPr defTabSz="914400"/>
                      <a:r>
                        <a:rPr sz="2000"/>
                        <a:t>28.64</a:t>
                      </a:r>
                    </a:p>
                  </a:txBody>
                  <a:tcPr marL="50800" marR="50800" marT="50800" marB="50800" anchor="ctr" anchorCtr="0" horzOverflow="overflow"/>
                </a:tc>
                <a:tc>
                  <a:txBody>
                    <a:bodyPr/>
                    <a:lstStyle/>
                    <a:p>
                      <a:pPr defTabSz="914400"/>
                      <a:r>
                        <a:rPr sz="2000"/>
                        <a:t>28.27</a:t>
                      </a:r>
                    </a:p>
                  </a:txBody>
                  <a:tcPr marL="50800" marR="50800" marT="50800" marB="50800" anchor="ctr" anchorCtr="0" horzOverflow="overflow">
                    <a:lnR w="38100">
                      <a:solidFill>
                        <a:srgbClr val="000000"/>
                      </a:solidFill>
                      <a:miter lim="400000"/>
                    </a:lnR>
                  </a:tcPr>
                </a:tc>
              </a:tr>
              <a:tr h="844470">
                <a:tc>
                  <a:txBody>
                    <a:bodyPr/>
                    <a:lstStyle/>
                    <a:p>
                      <a:pPr algn="l" defTabSz="914400">
                        <a:tabLst>
                          <a:tab pos="1663700" algn="l"/>
                        </a:tabLst>
                        <a:defRPr b="0" sz="2000"/>
                      </a:pPr>
                      <a:r>
                        <a:t>REBEL</a:t>
                      </a:r>
                      <a:r>
                        <a:rPr baseline="-5999"/>
                        <a:t>pt</a:t>
                      </a:r>
                    </a:p>
                  </a:txBody>
                  <a:tcPr marL="50800" marR="50800" marT="50800" marB="50800" anchor="ctr" anchorCtr="0" horzOverflow="overflow">
                    <a:lnL w="38100">
                      <a:solidFill>
                        <a:srgbClr val="000000"/>
                      </a:solidFill>
                      <a:miter lim="400000"/>
                    </a:lnL>
                    <a:lnB w="38100">
                      <a:solidFill>
                        <a:srgbClr val="000000"/>
                      </a:solidFill>
                      <a:miter lim="400000"/>
                    </a:lnB>
                  </a:tcPr>
                </a:tc>
                <a:tc>
                  <a:txBody>
                    <a:bodyPr/>
                    <a:lstStyle/>
                    <a:p>
                      <a:pPr defTabSz="914400"/>
                      <a:r>
                        <a:rPr sz="2000"/>
                        <a:t>46.59</a:t>
                      </a:r>
                    </a:p>
                  </a:txBody>
                  <a:tcPr marL="50800" marR="50800" marT="50800" marB="50800" anchor="ctr" anchorCtr="0" horzOverflow="overflow">
                    <a:lnB w="38100">
                      <a:solidFill>
                        <a:srgbClr val="000000"/>
                      </a:solidFill>
                      <a:miter lim="400000"/>
                    </a:lnB>
                  </a:tcPr>
                </a:tc>
                <a:tc>
                  <a:txBody>
                    <a:bodyPr/>
                    <a:lstStyle/>
                    <a:p>
                      <a:pPr defTabSz="914400"/>
                      <a:r>
                        <a:rPr sz="2000"/>
                        <a:t>39.60</a:t>
                      </a:r>
                    </a:p>
                  </a:txBody>
                  <a:tcPr marL="50800" marR="50800" marT="50800" marB="50800" anchor="ctr" anchorCtr="0" horzOverflow="overflow">
                    <a:lnB w="38100">
                      <a:solidFill>
                        <a:srgbClr val="000000"/>
                      </a:solidFill>
                      <a:miter lim="400000"/>
                    </a:lnB>
                  </a:tcPr>
                </a:tc>
                <a:tc>
                  <a:txBody>
                    <a:bodyPr/>
                    <a:lstStyle/>
                    <a:p>
                      <a:pPr defTabSz="914400"/>
                      <a:r>
                        <a:rPr sz="2000"/>
                        <a:t>40.56</a:t>
                      </a:r>
                    </a:p>
                  </a:txBody>
                  <a:tcPr marL="50800" marR="50800" marT="50800" marB="50800" anchor="ctr" anchorCtr="0" horzOverflow="overflow">
                    <a:lnR w="38100">
                      <a:solidFill>
                        <a:srgbClr val="000000"/>
                      </a:solidFill>
                      <a:miter lim="400000"/>
                    </a:lnR>
                    <a:lnB w="38100">
                      <a:solidFill>
                        <a:srgbClr val="000000"/>
                      </a:solidFill>
                      <a:miter lim="400000"/>
                    </a:lnB>
                  </a:tcPr>
                </a:tc>
              </a:tr>
              <a:tr h="844470">
                <a:tc>
                  <a:txBody>
                    <a:bodyPr/>
                    <a:lstStyle/>
                    <a:p>
                      <a:pPr algn="l" defTabSz="914400">
                        <a:tabLst>
                          <a:tab pos="1663700" algn="l"/>
                        </a:tabLst>
                        <a:defRPr b="0"/>
                      </a:pPr>
                      <a:r>
                        <a:rPr b="1" sz="2000"/>
                        <a:t>BioGPT</a:t>
                      </a:r>
                    </a:p>
                  </a:txBody>
                  <a:tcPr marL="50800" marR="50800" marT="50800" marB="50800" anchor="ctr" anchorCtr="0" horzOverflow="overflow">
                    <a:lnL w="38100">
                      <a:solidFill>
                        <a:srgbClr val="000000"/>
                      </a:solidFill>
                      <a:miter lim="400000"/>
                    </a:lnL>
                    <a:lnT w="38100">
                      <a:solidFill>
                        <a:srgbClr val="000000"/>
                      </a:solidFill>
                      <a:miter lim="400000"/>
                    </a:lnT>
                    <a:lnB w="38100">
                      <a:solidFill>
                        <a:srgbClr val="000000"/>
                      </a:solidFill>
                      <a:miter lim="400000"/>
                    </a:lnB>
                  </a:tcPr>
                </a:tc>
                <a:tc>
                  <a:txBody>
                    <a:bodyPr/>
                    <a:lstStyle/>
                    <a:p>
                      <a:pPr defTabSz="914400"/>
                      <a:r>
                        <a:rPr sz="2000"/>
                        <a:t>41.70</a:t>
                      </a:r>
                    </a:p>
                  </a:txBody>
                  <a:tcPr marL="50800" marR="50800" marT="50800" marB="50800" anchor="ctr" anchorCtr="0" horzOverflow="overflow">
                    <a:lnT w="38100">
                      <a:solidFill>
                        <a:srgbClr val="000000"/>
                      </a:solidFill>
                      <a:miter lim="400000"/>
                    </a:lnT>
                    <a:lnB w="38100">
                      <a:solidFill>
                        <a:srgbClr val="000000"/>
                      </a:solidFill>
                      <a:miter lim="400000"/>
                    </a:lnB>
                  </a:tcPr>
                </a:tc>
                <a:tc>
                  <a:txBody>
                    <a:bodyPr/>
                    <a:lstStyle/>
                    <a:p>
                      <a:pPr defTabSz="914400"/>
                      <a:r>
                        <a:rPr sz="2000"/>
                        <a:t>44.75</a:t>
                      </a:r>
                    </a:p>
                  </a:txBody>
                  <a:tcPr marL="50800" marR="50800" marT="50800" marB="50800" anchor="ctr" anchorCtr="0" horzOverflow="overflow">
                    <a:lnT w="38100">
                      <a:solidFill>
                        <a:srgbClr val="000000"/>
                      </a:solidFill>
                      <a:miter lim="400000"/>
                    </a:lnT>
                    <a:lnB w="38100">
                      <a:solidFill>
                        <a:srgbClr val="000000"/>
                      </a:solidFill>
                      <a:miter lim="400000"/>
                    </a:lnB>
                  </a:tcPr>
                </a:tc>
                <a:tc>
                  <a:txBody>
                    <a:bodyPr/>
                    <a:lstStyle/>
                    <a:p>
                      <a:pPr defTabSz="914400"/>
                      <a:r>
                        <a:rPr b="1" sz="2000"/>
                        <a:t>40.76</a:t>
                      </a:r>
                    </a:p>
                  </a:txBody>
                  <a:tcPr marL="50800" marR="50800" marT="50800" marB="50800" anchor="ctr" anchorCtr="0" horzOverflow="overflow">
                    <a:lnR w="38100">
                      <a:solidFill>
                        <a:srgbClr val="000000"/>
                      </a:solidFill>
                      <a:miter lim="400000"/>
                    </a:lnR>
                    <a:lnT w="38100">
                      <a:solidFill>
                        <a:srgbClr val="000000"/>
                      </a:solidFill>
                      <a:miter lim="400000"/>
                    </a:lnT>
                    <a:lnB w="38100">
                      <a:solidFill>
                        <a:srgbClr val="000000"/>
                      </a:solidFill>
                      <a:miter lim="400000"/>
                    </a:lnB>
                  </a:tcPr>
                </a:tc>
              </a:tr>
            </a:tbl>
          </a:graphicData>
        </a:graphic>
      </p:graphicFrame>
      <p:sp>
        <p:nvSpPr>
          <p:cNvPr id="318" name="Results on DDI drug-drug-interaction task"/>
          <p:cNvSpPr txBox="1"/>
          <p:nvPr/>
        </p:nvSpPr>
        <p:spPr>
          <a:xfrm>
            <a:off x="16853476" y="10491726"/>
            <a:ext cx="6243506" cy="43779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a:lnSpc>
                <a:spcPct val="100000"/>
              </a:lnSpc>
              <a:spcBef>
                <a:spcPts val="0"/>
              </a:spcBef>
              <a:defRPr sz="2200">
                <a:solidFill>
                  <a:srgbClr val="5E5E5E"/>
                </a:solidFill>
              </a:defRPr>
            </a:pPr>
            <a:r>
              <a:t>Results on </a:t>
            </a:r>
            <a:r>
              <a:rPr b="1"/>
              <a:t>DDI</a:t>
            </a:r>
            <a:r>
              <a:t> drug-drug-interaction task</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14"/>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3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4" fill="hold">
                                  <p:stCondLst>
                                    <p:cond delay="0"/>
                                  </p:stCondLst>
                                  <p:iterate type="el" backwards="0">
                                    <p:tmAbs val="0"/>
                                  </p:iterate>
                                  <p:childTnLst>
                                    <p:set>
                                      <p:cBhvr>
                                        <p:cTn id="17" fill="hold"/>
                                        <p:tgtEl>
                                          <p:spTgt spid="315"/>
                                        </p:tgtEl>
                                        <p:attrNameLst>
                                          <p:attrName>style.visibility</p:attrName>
                                        </p:attrNameLst>
                                      </p:cBhvr>
                                      <p:to>
                                        <p:strVal val="visible"/>
                                      </p:to>
                                    </p:set>
                                  </p:childTnLst>
                                </p:cTn>
                              </p:par>
                            </p:childTnLst>
                          </p:cTn>
                        </p:par>
                        <p:par>
                          <p:cTn id="18" fill="hold">
                            <p:stCondLst>
                              <p:cond delay="0"/>
                            </p:stCondLst>
                            <p:childTnLst>
                              <p:par>
                                <p:cTn id="19" presetClass="entr" nodeType="afterEffect" presetSubtype="0" presetID="1" grpId="5" fill="hold">
                                  <p:stCondLst>
                                    <p:cond delay="0"/>
                                  </p:stCondLst>
                                  <p:iterate type="el" backwards="0">
                                    <p:tmAbs val="0"/>
                                  </p:iterate>
                                  <p:childTnLst>
                                    <p:set>
                                      <p:cBhvr>
                                        <p:cTn id="20" fill="hold"/>
                                        <p:tgtEl>
                                          <p:spTgt spid="3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6" fill="hold">
                                  <p:stCondLst>
                                    <p:cond delay="0"/>
                                  </p:stCondLst>
                                  <p:iterate type="el" backwards="0">
                                    <p:tmAbs val="0"/>
                                  </p:iterate>
                                  <p:childTnLst>
                                    <p:set>
                                      <p:cBhvr>
                                        <p:cTn id="24" fill="hold"/>
                                        <p:tgtEl>
                                          <p:spTgt spid="317"/>
                                        </p:tgtEl>
                                        <p:attrNameLst>
                                          <p:attrName>style.visibility</p:attrName>
                                        </p:attrNameLst>
                                      </p:cBhvr>
                                      <p:to>
                                        <p:strVal val="visible"/>
                                      </p:to>
                                    </p:set>
                                  </p:childTnLst>
                                </p:cTn>
                              </p:par>
                            </p:childTnLst>
                          </p:cTn>
                        </p:par>
                        <p:par>
                          <p:cTn id="25" fill="hold">
                            <p:stCondLst>
                              <p:cond delay="0"/>
                            </p:stCondLst>
                            <p:childTnLst>
                              <p:par>
                                <p:cTn id="26" presetClass="entr" nodeType="afterEffect" presetSubtype="0" presetID="1" grpId="7" fill="hold">
                                  <p:stCondLst>
                                    <p:cond delay="0"/>
                                  </p:stCondLst>
                                  <p:iterate type="el" backwards="0">
                                    <p:tmAbs val="0"/>
                                  </p:iterate>
                                  <p:childTnLst>
                                    <p:set>
                                      <p:cBhvr>
                                        <p:cTn id="27" fill="hold"/>
                                        <p:tgtEl>
                                          <p:spTgt spid="3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6" grpId="5"/>
      <p:bldP build="whole" bldLvl="1" animBg="1" rev="0" advAuto="0" spid="318" grpId="7"/>
      <p:bldP build="whole" bldLvl="1" animBg="1" rev="0" advAuto="0" spid="314" grpId="2"/>
      <p:bldP build="whole" bldLvl="1" animBg="1" rev="0" advAuto="0" spid="315" grpId="4"/>
      <p:bldP build="whole" bldLvl="1" animBg="1" rev="0" advAuto="0" spid="317" grpId="6"/>
      <p:bldP build="whole" bldLvl="1" animBg="1" rev="0" advAuto="0" spid="313" grpId="3"/>
      <p:bldP build="whole" bldLvl="1" animBg="1" rev="0" advAuto="0" spid="312" grpId="1"/>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322" name="2. Question Answering"/>
          <p:cNvSpPr txBox="1"/>
          <p:nvPr>
            <p:ph type="title"/>
          </p:nvPr>
        </p:nvSpPr>
        <p:spPr>
          <a:prstGeom prst="rect">
            <a:avLst/>
          </a:prstGeom>
        </p:spPr>
        <p:txBody>
          <a:bodyPr/>
          <a:lstStyle/>
          <a:p>
            <a:pPr/>
            <a:r>
              <a:t>2. Question Answering</a:t>
            </a:r>
          </a:p>
        </p:txBody>
      </p:sp>
      <p:sp>
        <p:nvSpPr>
          <p:cNvPr id="323" name="Goal: Answer questions using reference context.…"/>
          <p:cNvSpPr txBox="1"/>
          <p:nvPr>
            <p:ph type="body" idx="1"/>
          </p:nvPr>
        </p:nvSpPr>
        <p:spPr>
          <a:xfrm>
            <a:off x="1206500" y="3291330"/>
            <a:ext cx="21971000" cy="8256012"/>
          </a:xfrm>
          <a:prstGeom prst="rect">
            <a:avLst/>
          </a:prstGeom>
        </p:spPr>
        <p:txBody>
          <a:bodyPr/>
          <a:lstStyle/>
          <a:p>
            <a:pPr/>
            <a:r>
              <a:rPr b="1"/>
              <a:t>Goal:</a:t>
            </a:r>
            <a:r>
              <a:t> Answer questions using reference context.</a:t>
            </a:r>
          </a:p>
          <a:p>
            <a:pPr/>
            <a:r>
              <a:rPr b="1"/>
              <a:t>Labels: </a:t>
            </a:r>
            <a:r>
              <a:t>Yes, No, Maybe.</a:t>
            </a:r>
          </a:p>
        </p:txBody>
      </p:sp>
      <p:sp>
        <p:nvSpPr>
          <p:cNvPr id="324" name="Results on PubMedQA question answering task"/>
          <p:cNvSpPr txBox="1"/>
          <p:nvPr/>
        </p:nvSpPr>
        <p:spPr>
          <a:xfrm>
            <a:off x="8602179" y="12326010"/>
            <a:ext cx="7780325" cy="5248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a:lnSpc>
                <a:spcPct val="100000"/>
              </a:lnSpc>
              <a:spcBef>
                <a:spcPts val="0"/>
              </a:spcBef>
              <a:defRPr sz="2800">
                <a:solidFill>
                  <a:srgbClr val="5E5E5E"/>
                </a:solidFill>
              </a:defRPr>
            </a:pPr>
            <a:r>
              <a:t>Results on </a:t>
            </a:r>
            <a:r>
              <a:rPr b="1"/>
              <a:t>PubMedQA</a:t>
            </a:r>
            <a:r>
              <a:t> question answering task</a:t>
            </a:r>
          </a:p>
        </p:txBody>
      </p:sp>
      <p:graphicFrame>
        <p:nvGraphicFramePr>
          <p:cNvPr id="325" name="Table 1"/>
          <p:cNvGraphicFramePr/>
          <p:nvPr/>
        </p:nvGraphicFramePr>
        <p:xfrm>
          <a:off x="9081185" y="5553537"/>
          <a:ext cx="6860412" cy="6228561"/>
        </p:xfrm>
        <a:graphic xmlns:a="http://schemas.openxmlformats.org/drawingml/2006/main">
          <a:graphicData uri="http://schemas.openxmlformats.org/drawingml/2006/table">
            <a:tbl>
              <a:tblPr firstCol="1" firstRow="1" lastCol="0" lastRow="0" bandCol="0" bandRow="0" rtl="0">
                <a:tableStyleId>{4C3C2611-4C71-4FC5-86AE-919BDF0F9419}</a:tableStyleId>
              </a:tblPr>
              <a:tblGrid>
                <a:gridCol w="3411155"/>
                <a:gridCol w="3411155"/>
              </a:tblGrid>
              <a:tr h="1031743">
                <a:tc>
                  <a:txBody>
                    <a:bodyPr/>
                    <a:lstStyle/>
                    <a:p>
                      <a:pPr algn="l" defTabSz="914400">
                        <a:tabLst>
                          <a:tab pos="1663700" algn="l"/>
                        </a:tabLst>
                        <a:defRPr b="0"/>
                      </a:pPr>
                      <a:r>
                        <a:rPr b="1" sz="3200"/>
                        <a:t>Model</a:t>
                      </a:r>
                    </a:p>
                  </a:txBody>
                  <a:tcPr marL="50800" marR="50800" marT="50800" marB="50800" anchor="ctr" anchorCtr="0" horzOverflow="overflow">
                    <a:lnL w="38100">
                      <a:solidFill>
                        <a:srgbClr val="000000"/>
                      </a:solidFill>
                      <a:miter lim="400000"/>
                    </a:lnL>
                    <a:lnR w="38100">
                      <a:solidFill>
                        <a:srgbClr val="000000"/>
                      </a:solidFill>
                      <a:miter lim="400000"/>
                    </a:lnR>
                    <a:lnT w="38100">
                      <a:solidFill>
                        <a:srgbClr val="000000"/>
                      </a:solidFill>
                      <a:miter lim="400000"/>
                    </a:lnT>
                  </a:tcPr>
                </a:tc>
                <a:tc>
                  <a:txBody>
                    <a:bodyPr/>
                    <a:lstStyle/>
                    <a:p>
                      <a:pPr defTabSz="914400">
                        <a:tabLst>
                          <a:tab pos="1663700" algn="l"/>
                        </a:tabLst>
                        <a:defRPr b="0"/>
                      </a:pPr>
                      <a:r>
                        <a:rPr b="1" sz="3200"/>
                        <a:t>Accuracy</a:t>
                      </a:r>
                    </a:p>
                  </a:txBody>
                  <a:tcPr marL="50800" marR="50800" marT="50800" marB="50800" anchor="ctr" anchorCtr="0" horzOverflow="overflow">
                    <a:lnL w="38100">
                      <a:solidFill>
                        <a:srgbClr val="000000"/>
                      </a:solidFill>
                      <a:miter lim="400000"/>
                    </a:lnL>
                    <a:lnR w="38100">
                      <a:solidFill>
                        <a:srgbClr val="000000"/>
                      </a:solidFill>
                      <a:miter lim="400000"/>
                    </a:lnR>
                    <a:lnT w="38100">
                      <a:solidFill>
                        <a:srgbClr val="000000"/>
                      </a:solidFill>
                      <a:miter lim="400000"/>
                    </a:lnT>
                  </a:tcPr>
                </a:tc>
              </a:tr>
              <a:tr h="1031743">
                <a:tc>
                  <a:txBody>
                    <a:bodyPr/>
                    <a:lstStyle/>
                    <a:p>
                      <a:pPr algn="l" defTabSz="914400">
                        <a:tabLst>
                          <a:tab pos="1663700" algn="l"/>
                        </a:tabLst>
                        <a:defRPr b="0"/>
                      </a:pPr>
                      <a:r>
                        <a:rPr sz="3200"/>
                        <a:t>PubMedBERT </a:t>
                      </a:r>
                    </a:p>
                  </a:txBody>
                  <a:tcPr marL="50800" marR="50800" marT="50800" marB="50800" anchor="ctr" anchorCtr="0" horzOverflow="overflow">
                    <a:lnL w="38100">
                      <a:solidFill>
                        <a:srgbClr val="000000"/>
                      </a:solidFill>
                      <a:miter lim="400000"/>
                    </a:lnL>
                  </a:tcPr>
                </a:tc>
                <a:tc>
                  <a:txBody>
                    <a:bodyPr/>
                    <a:lstStyle/>
                    <a:p>
                      <a:pPr defTabSz="914400"/>
                      <a:r>
                        <a:rPr sz="3200"/>
                        <a:t>55.8</a:t>
                      </a:r>
                    </a:p>
                  </a:txBody>
                  <a:tcPr marL="50800" marR="50800" marT="50800" marB="50800" anchor="ctr" anchorCtr="0" horzOverflow="overflow">
                    <a:lnR w="38100">
                      <a:solidFill>
                        <a:srgbClr val="000000"/>
                      </a:solidFill>
                      <a:miter lim="400000"/>
                    </a:lnR>
                  </a:tcPr>
                </a:tc>
              </a:tr>
              <a:tr h="1031743">
                <a:tc>
                  <a:txBody>
                    <a:bodyPr/>
                    <a:lstStyle/>
                    <a:p>
                      <a:pPr algn="l" defTabSz="914400">
                        <a:tabLst>
                          <a:tab pos="1663700" algn="l"/>
                        </a:tabLst>
                        <a:defRPr b="0"/>
                      </a:pPr>
                      <a:r>
                        <a:rPr sz="3200"/>
                        <a:t>BioELECTRa </a:t>
                      </a:r>
                    </a:p>
                  </a:txBody>
                  <a:tcPr marL="50800" marR="50800" marT="50800" marB="50800" anchor="ctr" anchorCtr="0" horzOverflow="overflow">
                    <a:lnL w="38100">
                      <a:solidFill>
                        <a:srgbClr val="000000"/>
                      </a:solidFill>
                      <a:miter lim="400000"/>
                    </a:lnL>
                  </a:tcPr>
                </a:tc>
                <a:tc>
                  <a:txBody>
                    <a:bodyPr/>
                    <a:lstStyle/>
                    <a:p>
                      <a:pPr defTabSz="914400"/>
                      <a:r>
                        <a:rPr sz="3200"/>
                        <a:t>64.2</a:t>
                      </a:r>
                    </a:p>
                  </a:txBody>
                  <a:tcPr marL="50800" marR="50800" marT="50800" marB="50800" anchor="ctr" anchorCtr="0" horzOverflow="overflow">
                    <a:lnR w="38100">
                      <a:solidFill>
                        <a:srgbClr val="000000"/>
                      </a:solidFill>
                      <a:miter lim="400000"/>
                    </a:lnR>
                  </a:tcPr>
                </a:tc>
              </a:tr>
              <a:tr h="1031743">
                <a:tc>
                  <a:txBody>
                    <a:bodyPr/>
                    <a:lstStyle/>
                    <a:p>
                      <a:pPr algn="l" defTabSz="914400">
                        <a:tabLst>
                          <a:tab pos="1663700" algn="l"/>
                        </a:tabLst>
                        <a:defRPr b="0" sz="3200"/>
                      </a:pPr>
                      <a:r>
                        <a:t>BioLinkBERT</a:t>
                      </a:r>
                      <a:r>
                        <a:rPr baseline="-5999"/>
                        <a:t>base </a:t>
                      </a:r>
                    </a:p>
                  </a:txBody>
                  <a:tcPr marL="50800" marR="50800" marT="50800" marB="50800" anchor="ctr" anchorCtr="0" horzOverflow="overflow">
                    <a:lnL w="38100">
                      <a:solidFill>
                        <a:srgbClr val="000000"/>
                      </a:solidFill>
                      <a:miter lim="400000"/>
                    </a:lnL>
                  </a:tcPr>
                </a:tc>
                <a:tc>
                  <a:txBody>
                    <a:bodyPr/>
                    <a:lstStyle/>
                    <a:p>
                      <a:pPr defTabSz="914400"/>
                      <a:r>
                        <a:rPr sz="3200"/>
                        <a:t>70.2</a:t>
                      </a:r>
                    </a:p>
                  </a:txBody>
                  <a:tcPr marL="50800" marR="50800" marT="50800" marB="50800" anchor="ctr" anchorCtr="0" horzOverflow="overflow">
                    <a:lnR w="38100">
                      <a:solidFill>
                        <a:srgbClr val="000000"/>
                      </a:solidFill>
                      <a:miter lim="400000"/>
                    </a:lnR>
                  </a:tcPr>
                </a:tc>
              </a:tr>
              <a:tr h="1031743">
                <a:tc>
                  <a:txBody>
                    <a:bodyPr/>
                    <a:lstStyle/>
                    <a:p>
                      <a:pPr algn="l" defTabSz="914400">
                        <a:tabLst>
                          <a:tab pos="1663700" algn="l"/>
                        </a:tabLst>
                        <a:defRPr b="0" sz="3200"/>
                      </a:pPr>
                      <a:r>
                        <a:t>BioLinkBERT</a:t>
                      </a:r>
                      <a:r>
                        <a:rPr baseline="-5999"/>
                        <a:t>large </a:t>
                      </a:r>
                    </a:p>
                  </a:txBody>
                  <a:tcPr marL="50800" marR="50800" marT="50800" marB="50800" anchor="ctr" anchorCtr="0" horzOverflow="overflow">
                    <a:lnL w="38100">
                      <a:solidFill>
                        <a:srgbClr val="000000"/>
                      </a:solidFill>
                      <a:miter lim="400000"/>
                    </a:lnL>
                    <a:lnB w="38100">
                      <a:solidFill>
                        <a:srgbClr val="000000"/>
                      </a:solidFill>
                      <a:miter lim="400000"/>
                    </a:lnB>
                  </a:tcPr>
                </a:tc>
                <a:tc>
                  <a:txBody>
                    <a:bodyPr/>
                    <a:lstStyle/>
                    <a:p>
                      <a:pPr defTabSz="914400"/>
                      <a:r>
                        <a:rPr sz="3200"/>
                        <a:t>72.2</a:t>
                      </a:r>
                    </a:p>
                  </a:txBody>
                  <a:tcPr marL="50800" marR="50800" marT="50800" marB="50800" anchor="ctr" anchorCtr="0" horzOverflow="overflow">
                    <a:lnR w="38100">
                      <a:solidFill>
                        <a:srgbClr val="000000"/>
                      </a:solidFill>
                      <a:miter lim="400000"/>
                    </a:lnR>
                    <a:lnB w="38100">
                      <a:solidFill>
                        <a:srgbClr val="000000"/>
                      </a:solidFill>
                      <a:miter lim="400000"/>
                    </a:lnB>
                  </a:tcPr>
                </a:tc>
              </a:tr>
              <a:tr h="1031743">
                <a:tc>
                  <a:txBody>
                    <a:bodyPr/>
                    <a:lstStyle/>
                    <a:p>
                      <a:pPr algn="l" defTabSz="914400">
                        <a:tabLst>
                          <a:tab pos="1663700" algn="l"/>
                        </a:tabLst>
                        <a:defRPr b="0"/>
                      </a:pPr>
                      <a:r>
                        <a:rPr b="1" sz="3200"/>
                        <a:t>BioGPT</a:t>
                      </a:r>
                    </a:p>
                  </a:txBody>
                  <a:tcPr marL="50800" marR="50800" marT="50800" marB="50800" anchor="ctr" anchorCtr="0" horzOverflow="overflow">
                    <a:lnL w="38100">
                      <a:solidFill>
                        <a:srgbClr val="000000"/>
                      </a:solidFill>
                      <a:miter lim="400000"/>
                    </a:lnL>
                    <a:lnT w="38100">
                      <a:solidFill>
                        <a:srgbClr val="000000"/>
                      </a:solidFill>
                      <a:miter lim="400000"/>
                    </a:lnT>
                    <a:lnB w="38100">
                      <a:solidFill>
                        <a:srgbClr val="000000"/>
                      </a:solidFill>
                      <a:miter lim="400000"/>
                    </a:lnB>
                  </a:tcPr>
                </a:tc>
                <a:tc>
                  <a:txBody>
                    <a:bodyPr/>
                    <a:lstStyle/>
                    <a:p>
                      <a:pPr defTabSz="914400"/>
                      <a:r>
                        <a:rPr b="1" sz="3200"/>
                        <a:t>78.2</a:t>
                      </a:r>
                    </a:p>
                  </a:txBody>
                  <a:tcPr marL="50800" marR="50800" marT="50800" marB="50800" anchor="ctr" anchorCtr="0" horzOverflow="overflow">
                    <a:lnR w="38100">
                      <a:solidFill>
                        <a:srgbClr val="000000"/>
                      </a:solidFill>
                      <a:miter lim="400000"/>
                    </a:lnR>
                    <a:lnT w="38100">
                      <a:solidFill>
                        <a:srgbClr val="000000"/>
                      </a:solidFill>
                      <a:miter lim="400000"/>
                    </a:lnT>
                    <a:lnB w="38100">
                      <a:solidFill>
                        <a:srgbClr val="000000"/>
                      </a:solidFill>
                      <a:miter lim="400000"/>
                    </a:lnB>
                  </a:tcPr>
                </a:tc>
              </a:tr>
            </a:tbl>
          </a:graphicData>
        </a:graphic>
      </p:graphicFrame>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25"/>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3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3" grpId="1"/>
      <p:bldP build="whole" bldLvl="1" animBg="1" rev="0" advAuto="0" spid="325" grpId="2"/>
      <p:bldP build="whole" bldLvl="1" animBg="1" rev="0" advAuto="0" spid="324" grpId="3"/>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78" name="Why"/>
          <p:cNvSpPr txBox="1"/>
          <p:nvPr>
            <p:ph type="title"/>
          </p:nvPr>
        </p:nvSpPr>
        <p:spPr>
          <a:prstGeom prst="rect">
            <a:avLst/>
          </a:prstGeom>
        </p:spPr>
        <p:txBody>
          <a:bodyPr/>
          <a:lstStyle/>
          <a:p>
            <a:pPr/>
            <a:r>
              <a:t>Why</a:t>
            </a:r>
          </a:p>
        </p:txBody>
      </p:sp>
      <p:sp>
        <p:nvSpPr>
          <p:cNvPr id="179" name="Millions of Research Articles…"/>
          <p:cNvSpPr txBox="1"/>
          <p:nvPr>
            <p:ph type="body" idx="1"/>
          </p:nvPr>
        </p:nvSpPr>
        <p:spPr>
          <a:xfrm>
            <a:off x="1206500" y="3506694"/>
            <a:ext cx="21971000" cy="9739631"/>
          </a:xfrm>
          <a:prstGeom prst="rect">
            <a:avLst/>
          </a:prstGeom>
        </p:spPr>
        <p:txBody>
          <a:bodyPr/>
          <a:lstStyle/>
          <a:p>
            <a:pPr/>
            <a:r>
              <a:t>Millions of Research Articles</a:t>
            </a:r>
          </a:p>
          <a:p>
            <a:pPr/>
            <a:r>
              <a:t>PubMed</a:t>
            </a:r>
          </a:p>
          <a:p>
            <a:pPr/>
            <a:r>
              <a:t>Semantic Scholar</a:t>
            </a:r>
          </a:p>
          <a:p>
            <a:pPr/>
            <a:r>
              <a:t>PMC</a:t>
            </a:r>
          </a:p>
          <a:p>
            <a:pPr/>
            <a:r>
              <a:t>Arxiv</a:t>
            </a:r>
          </a:p>
          <a:p>
            <a:pPr/>
            <a:r>
              <a:t>…..</a:t>
            </a:r>
          </a:p>
        </p:txBody>
      </p:sp>
      <p:pic>
        <p:nvPicPr>
          <p:cNvPr id="180" name="Screenshot 2024-11-13 at 13.19.46.png" descr="Screenshot 2024-11-13 at 13.19.46.png"/>
          <p:cNvPicPr>
            <a:picLocks noChangeAspect="1"/>
          </p:cNvPicPr>
          <p:nvPr/>
        </p:nvPicPr>
        <p:blipFill>
          <a:blip r:embed="rId4">
            <a:extLst/>
          </a:blip>
          <a:stretch>
            <a:fillRect/>
          </a:stretch>
        </p:blipFill>
        <p:spPr>
          <a:xfrm>
            <a:off x="12601501" y="2386252"/>
            <a:ext cx="10672258" cy="5837755"/>
          </a:xfrm>
          <a:prstGeom prst="rect">
            <a:avLst/>
          </a:prstGeom>
          <a:ln w="25400">
            <a:miter lim="400000"/>
          </a:ln>
          <a:effectLst>
            <a:outerShdw sx="100000" sy="100000" kx="0" ky="0" algn="b" rotWithShape="0" blurRad="254000" dist="127000" dir="5400000">
              <a:srgbClr val="000000">
                <a:alpha val="70000"/>
              </a:srgbClr>
            </a:outerShdw>
          </a:effectLst>
        </p:spPr>
      </p:pic>
      <p:pic>
        <p:nvPicPr>
          <p:cNvPr id="181" name="Screenshot 2024-11-13 at 13.24.05.png" descr="Screenshot 2024-11-13 at 13.24.05.png"/>
          <p:cNvPicPr>
            <a:picLocks noChangeAspect="1"/>
          </p:cNvPicPr>
          <p:nvPr/>
        </p:nvPicPr>
        <p:blipFill>
          <a:blip r:embed="rId5">
            <a:extLst/>
          </a:blip>
          <a:stretch>
            <a:fillRect/>
          </a:stretch>
        </p:blipFill>
        <p:spPr>
          <a:xfrm>
            <a:off x="9697126" y="9342246"/>
            <a:ext cx="12061098" cy="3119410"/>
          </a:xfrm>
          <a:prstGeom prst="rect">
            <a:avLst/>
          </a:prstGeom>
          <a:ln w="25400">
            <a:miter lim="400000"/>
          </a:ln>
          <a:effectLst>
            <a:outerShdw sx="100000" sy="100000" kx="0" ky="0" algn="b" rotWithShape="0" blurRad="254000" dist="127000" dir="5400000">
              <a:srgbClr val="000000">
                <a:alpha val="70000"/>
              </a:srgbClr>
            </a:outerShdw>
          </a:effectLst>
        </p:spPr>
      </p:pic>
      <p:sp>
        <p:nvSpPr>
          <p:cNvPr id="182" name="SEMANTIC SCHOLAR"/>
          <p:cNvSpPr txBox="1"/>
          <p:nvPr/>
        </p:nvSpPr>
        <p:spPr>
          <a:xfrm>
            <a:off x="14263187" y="12692957"/>
            <a:ext cx="2928977" cy="4366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100000"/>
              </a:lnSpc>
              <a:spcBef>
                <a:spcPts val="0"/>
              </a:spcBef>
              <a:defRPr sz="2200" u="sng">
                <a:solidFill>
                  <a:srgbClr val="5E5E5E"/>
                </a:solidFill>
                <a:hlinkClick r:id="rId6" invalidUrl="" action="" tgtFrame="" tooltip="" history="1" highlightClick="0" endSnd="0"/>
              </a:defRPr>
            </a:lvl1pPr>
          </a:lstStyle>
          <a:p>
            <a:pPr>
              <a:defRPr u="none"/>
            </a:pPr>
            <a:r>
              <a:rPr u="sng">
                <a:hlinkClick r:id="rId6" invalidUrl="" action="" tgtFrame="" tooltip="" history="1" highlightClick="0" endSnd="0"/>
              </a:rPr>
              <a:t>SEMANTIC SCHOLAR</a:t>
            </a:r>
          </a:p>
        </p:txBody>
      </p:sp>
      <p:sp>
        <p:nvSpPr>
          <p:cNvPr id="183" name="PubMed"/>
          <p:cNvSpPr txBox="1"/>
          <p:nvPr/>
        </p:nvSpPr>
        <p:spPr>
          <a:xfrm>
            <a:off x="17349900" y="8420662"/>
            <a:ext cx="1175462" cy="4366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100000"/>
              </a:lnSpc>
              <a:spcBef>
                <a:spcPts val="0"/>
              </a:spcBef>
              <a:defRPr sz="2200" u="sng">
                <a:solidFill>
                  <a:srgbClr val="5E5E5E"/>
                </a:solidFill>
                <a:hlinkClick r:id="rId7" invalidUrl="" action="" tgtFrame="" tooltip="" history="1" highlightClick="0" endSnd="0"/>
              </a:defRPr>
            </a:lvl1pPr>
          </a:lstStyle>
          <a:p>
            <a:pPr>
              <a:defRPr u="none"/>
            </a:pPr>
            <a:r>
              <a:rPr u="sng">
                <a:hlinkClick r:id="rId7" invalidUrl="" action="" tgtFrame="" tooltip="" history="1" highlightClick="0" endSnd="0"/>
              </a:rPr>
              <a:t>PubMed</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7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79">
                                            <p:txEl>
                                              <p:pRg st="1" end="1"/>
                                            </p:txEl>
                                          </p:spTgt>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2" fill="hold">
                                  <p:stCondLst>
                                    <p:cond delay="0"/>
                                  </p:stCondLst>
                                  <p:iterate type="el" backwards="0">
                                    <p:tmAbs val="0"/>
                                  </p:iterate>
                                  <p:childTnLst>
                                    <p:set>
                                      <p:cBhvr>
                                        <p:cTn id="15" fill="hold"/>
                                        <p:tgtEl>
                                          <p:spTgt spid="180"/>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3" fill="hold">
                                  <p:stCondLst>
                                    <p:cond delay="0"/>
                                  </p:stCondLst>
                                  <p:iterate type="el" backwards="0">
                                    <p:tmAbs val="0"/>
                                  </p:iterate>
                                  <p:childTnLst>
                                    <p:set>
                                      <p:cBhvr>
                                        <p:cTn id="18" fill="hold"/>
                                        <p:tgtEl>
                                          <p:spTgt spid="1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1" fill="hold">
                                  <p:stCondLst>
                                    <p:cond delay="0"/>
                                  </p:stCondLst>
                                  <p:iterate type="el" backwards="0">
                                    <p:tmAbs val="0"/>
                                  </p:iterate>
                                  <p:childTnLst>
                                    <p:set>
                                      <p:cBhvr>
                                        <p:cTn id="22" fill="hold"/>
                                        <p:tgtEl>
                                          <p:spTgt spid="179">
                                            <p:txEl>
                                              <p:pRg st="2" end="2"/>
                                            </p:txEl>
                                          </p:spTgt>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4" fill="hold">
                                  <p:stCondLst>
                                    <p:cond delay="0"/>
                                  </p:stCondLst>
                                  <p:iterate type="el" backwards="0">
                                    <p:tmAbs val="0"/>
                                  </p:iterate>
                                  <p:childTnLst>
                                    <p:set>
                                      <p:cBhvr>
                                        <p:cTn id="25" fill="hold"/>
                                        <p:tgtEl>
                                          <p:spTgt spid="181"/>
                                        </p:tgtEl>
                                        <p:attrNameLst>
                                          <p:attrName>style.visibility</p:attrName>
                                        </p:attrNameLst>
                                      </p:cBhvr>
                                      <p:to>
                                        <p:strVal val="visible"/>
                                      </p:to>
                                    </p:set>
                                  </p:childTnLst>
                                </p:cTn>
                              </p:par>
                            </p:childTnLst>
                          </p:cTn>
                        </p:par>
                        <p:par>
                          <p:cTn id="26" fill="hold">
                            <p:stCondLst>
                              <p:cond delay="0"/>
                            </p:stCondLst>
                            <p:childTnLst>
                              <p:par>
                                <p:cTn id="27" presetClass="entr" nodeType="afterEffect" presetSubtype="0" presetID="1" grpId="5" fill="hold">
                                  <p:stCondLst>
                                    <p:cond delay="0"/>
                                  </p:stCondLst>
                                  <p:iterate type="el" backwards="0">
                                    <p:tmAbs val="0"/>
                                  </p:iterate>
                                  <p:childTnLst>
                                    <p:set>
                                      <p:cBhvr>
                                        <p:cTn id="28" fill="hold"/>
                                        <p:tgtEl>
                                          <p:spTgt spid="18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179">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1" fill="hold">
                                  <p:stCondLst>
                                    <p:cond delay="0"/>
                                  </p:stCondLst>
                                  <p:iterate type="el" backwards="0">
                                    <p:tmAbs val="0"/>
                                  </p:iterate>
                                  <p:childTnLst>
                                    <p:set>
                                      <p:cBhvr>
                                        <p:cTn id="36" fill="hold"/>
                                        <p:tgtEl>
                                          <p:spTgt spid="179">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0" presetID="1" grpId="1" fill="hold">
                                  <p:stCondLst>
                                    <p:cond delay="0"/>
                                  </p:stCondLst>
                                  <p:iterate type="el" backwards="0">
                                    <p:tmAbs val="0"/>
                                  </p:iterate>
                                  <p:childTnLst>
                                    <p:set>
                                      <p:cBhvr>
                                        <p:cTn id="40" fill="hold"/>
                                        <p:tgtEl>
                                          <p:spTgt spid="179">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79" grpId="1"/>
      <p:bldP build="whole" bldLvl="1" animBg="1" rev="0" advAuto="0" spid="182" grpId="5"/>
      <p:bldP build="whole" bldLvl="1" animBg="1" rev="0" advAuto="0" spid="183" grpId="3"/>
      <p:bldP build="whole" bldLvl="1" animBg="1" rev="0" advAuto="0" spid="180" grpId="2"/>
      <p:bldP build="whole" bldLvl="1" animBg="1" rev="0" advAuto="0" spid="181" grpId="4"/>
    </p:bld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329" name="3. Document Classification"/>
          <p:cNvSpPr txBox="1"/>
          <p:nvPr>
            <p:ph type="title"/>
          </p:nvPr>
        </p:nvSpPr>
        <p:spPr>
          <a:prstGeom prst="rect">
            <a:avLst/>
          </a:prstGeom>
        </p:spPr>
        <p:txBody>
          <a:bodyPr/>
          <a:lstStyle/>
          <a:p>
            <a:pPr/>
            <a:r>
              <a:t>3. Document Classification</a:t>
            </a:r>
          </a:p>
        </p:txBody>
      </p:sp>
      <p:sp>
        <p:nvSpPr>
          <p:cNvPr id="330" name="Goal: Classify document type based on text.…"/>
          <p:cNvSpPr txBox="1"/>
          <p:nvPr>
            <p:ph type="body" idx="1"/>
          </p:nvPr>
        </p:nvSpPr>
        <p:spPr>
          <a:xfrm>
            <a:off x="1206500" y="3339189"/>
            <a:ext cx="21971000" cy="8256012"/>
          </a:xfrm>
          <a:prstGeom prst="rect">
            <a:avLst/>
          </a:prstGeom>
        </p:spPr>
        <p:txBody>
          <a:bodyPr/>
          <a:lstStyle/>
          <a:p>
            <a:pPr/>
            <a:r>
              <a:rPr b="1"/>
              <a:t>Goal:</a:t>
            </a:r>
            <a:r>
              <a:t> Classify document type based on text.</a:t>
            </a:r>
          </a:p>
          <a:p>
            <a:pPr>
              <a:defRPr b="1"/>
            </a:pPr>
            <a:r>
              <a:t>Target Sequence Format: </a:t>
            </a:r>
            <a:r>
              <a:rPr b="0"/>
              <a:t>The type of this document is ‘</a:t>
            </a:r>
            <a:r>
              <a:rPr b="0">
                <a:solidFill>
                  <a:schemeClr val="accent3">
                    <a:hueOff val="914338"/>
                    <a:satOff val="31515"/>
                    <a:lumOff val="-30790"/>
                  </a:schemeClr>
                </a:solidFill>
              </a:rPr>
              <a:t>label</a:t>
            </a:r>
            <a:r>
              <a:rPr b="0"/>
              <a:t>’.</a:t>
            </a:r>
          </a:p>
        </p:txBody>
      </p:sp>
      <p:sp>
        <p:nvSpPr>
          <p:cNvPr id="331" name="Results on HoC document classification task"/>
          <p:cNvSpPr txBox="1"/>
          <p:nvPr/>
        </p:nvSpPr>
        <p:spPr>
          <a:xfrm>
            <a:off x="8561603" y="12110645"/>
            <a:ext cx="7260794" cy="5248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a:lnSpc>
                <a:spcPct val="100000"/>
              </a:lnSpc>
              <a:spcBef>
                <a:spcPts val="0"/>
              </a:spcBef>
              <a:defRPr sz="2800">
                <a:solidFill>
                  <a:srgbClr val="5E5E5E"/>
                </a:solidFill>
              </a:defRPr>
            </a:pPr>
            <a:r>
              <a:t>Results on </a:t>
            </a:r>
            <a:r>
              <a:rPr b="1"/>
              <a:t>HoC</a:t>
            </a:r>
            <a:r>
              <a:t> document classification task</a:t>
            </a:r>
          </a:p>
        </p:txBody>
      </p:sp>
      <p:graphicFrame>
        <p:nvGraphicFramePr>
          <p:cNvPr id="332" name="Table 1"/>
          <p:cNvGraphicFramePr/>
          <p:nvPr/>
        </p:nvGraphicFramePr>
        <p:xfrm>
          <a:off x="8359884" y="6087129"/>
          <a:ext cx="7702333" cy="5546172"/>
        </p:xfrm>
        <a:graphic xmlns:a="http://schemas.openxmlformats.org/drawingml/2006/main">
          <a:graphicData uri="http://schemas.openxmlformats.org/drawingml/2006/table">
            <a:tbl>
              <a:tblPr firstCol="1" firstRow="1" lastCol="0" lastRow="0" bandCol="0" bandRow="0" rtl="0">
                <a:tableStyleId>{4C3C2611-4C71-4FC5-86AE-919BDF0F9419}</a:tableStyleId>
              </a:tblPr>
              <a:tblGrid>
                <a:gridCol w="3832116"/>
                <a:gridCol w="3832116"/>
              </a:tblGrid>
              <a:tr h="786867">
                <a:tc>
                  <a:txBody>
                    <a:bodyPr/>
                    <a:lstStyle/>
                    <a:p>
                      <a:pPr defTabSz="914400">
                        <a:tabLst>
                          <a:tab pos="1663700" algn="l"/>
                        </a:tabLst>
                        <a:defRPr b="0"/>
                      </a:pPr>
                      <a:r>
                        <a:rPr b="1" sz="3200"/>
                        <a:t>Model</a:t>
                      </a:r>
                    </a:p>
                  </a:txBody>
                  <a:tcPr marL="50800" marR="50800" marT="50800" marB="50800" anchor="ctr" anchorCtr="0" horzOverflow="overflow">
                    <a:lnL w="38100">
                      <a:solidFill>
                        <a:srgbClr val="000000"/>
                      </a:solidFill>
                      <a:miter lim="400000"/>
                    </a:lnL>
                    <a:lnR w="38100">
                      <a:solidFill>
                        <a:srgbClr val="000000"/>
                      </a:solidFill>
                      <a:miter lim="400000"/>
                    </a:lnR>
                    <a:lnT w="38100">
                      <a:solidFill>
                        <a:srgbClr val="000000"/>
                      </a:solidFill>
                      <a:miter lim="400000"/>
                    </a:lnT>
                  </a:tcPr>
                </a:tc>
                <a:tc>
                  <a:txBody>
                    <a:bodyPr/>
                    <a:lstStyle/>
                    <a:p>
                      <a:pPr defTabSz="914400">
                        <a:tabLst>
                          <a:tab pos="1663700" algn="l"/>
                        </a:tabLst>
                        <a:defRPr b="0"/>
                      </a:pPr>
                      <a:r>
                        <a:rPr b="1" sz="3200"/>
                        <a:t>F1</a:t>
                      </a:r>
                    </a:p>
                  </a:txBody>
                  <a:tcPr marL="50800" marR="50800" marT="50800" marB="50800" anchor="ctr" anchorCtr="0" horzOverflow="overflow">
                    <a:lnL w="38100">
                      <a:solidFill>
                        <a:srgbClr val="000000"/>
                      </a:solidFill>
                      <a:miter lim="400000"/>
                    </a:lnL>
                    <a:lnR w="38100">
                      <a:solidFill>
                        <a:srgbClr val="000000"/>
                      </a:solidFill>
                      <a:miter lim="400000"/>
                    </a:lnR>
                    <a:lnT w="38100">
                      <a:solidFill>
                        <a:srgbClr val="000000"/>
                      </a:solidFill>
                      <a:miter lim="400000"/>
                    </a:lnT>
                  </a:tcPr>
                </a:tc>
              </a:tr>
              <a:tr h="786867">
                <a:tc>
                  <a:txBody>
                    <a:bodyPr/>
                    <a:lstStyle/>
                    <a:p>
                      <a:pPr defTabSz="914400">
                        <a:tabLst>
                          <a:tab pos="1663700" algn="l"/>
                        </a:tabLst>
                        <a:defRPr b="0"/>
                      </a:pPr>
                      <a:r>
                        <a:rPr sz="3200"/>
                        <a:t>BioBERT </a:t>
                      </a:r>
                    </a:p>
                  </a:txBody>
                  <a:tcPr marL="50800" marR="50800" marT="50800" marB="50800" anchor="ctr" anchorCtr="0" horzOverflow="overflow">
                    <a:lnL w="38100">
                      <a:solidFill>
                        <a:srgbClr val="000000"/>
                      </a:solidFill>
                      <a:miter lim="400000"/>
                    </a:lnL>
                  </a:tcPr>
                </a:tc>
                <a:tc>
                  <a:txBody>
                    <a:bodyPr/>
                    <a:lstStyle/>
                    <a:p>
                      <a:pPr defTabSz="914400"/>
                      <a:r>
                        <a:rPr sz="3200"/>
                        <a:t>81.54</a:t>
                      </a:r>
                    </a:p>
                  </a:txBody>
                  <a:tcPr marL="50800" marR="50800" marT="50800" marB="50800" anchor="ctr" anchorCtr="0" horzOverflow="overflow">
                    <a:lnR w="38100">
                      <a:solidFill>
                        <a:srgbClr val="000000"/>
                      </a:solidFill>
                      <a:miter lim="400000"/>
                    </a:lnR>
                  </a:tcPr>
                </a:tc>
              </a:tr>
              <a:tr h="786867">
                <a:tc>
                  <a:txBody>
                    <a:bodyPr/>
                    <a:lstStyle/>
                    <a:p>
                      <a:pPr defTabSz="914400">
                        <a:tabLst>
                          <a:tab pos="1663700" algn="l"/>
                        </a:tabLst>
                        <a:defRPr b="0"/>
                      </a:pPr>
                      <a:r>
                        <a:rPr sz="3200"/>
                        <a:t>PubMedBERT </a:t>
                      </a:r>
                    </a:p>
                  </a:txBody>
                  <a:tcPr marL="50800" marR="50800" marT="50800" marB="50800" anchor="ctr" anchorCtr="0" horzOverflow="overflow">
                    <a:lnL w="38100">
                      <a:solidFill>
                        <a:srgbClr val="000000"/>
                      </a:solidFill>
                      <a:miter lim="400000"/>
                    </a:lnL>
                  </a:tcPr>
                </a:tc>
                <a:tc>
                  <a:txBody>
                    <a:bodyPr/>
                    <a:lstStyle/>
                    <a:p>
                      <a:pPr defTabSz="914400"/>
                      <a:r>
                        <a:rPr sz="3200"/>
                        <a:t>82.32</a:t>
                      </a:r>
                    </a:p>
                  </a:txBody>
                  <a:tcPr marL="50800" marR="50800" marT="50800" marB="50800" anchor="ctr" anchorCtr="0" horzOverflow="overflow">
                    <a:lnR w="38100">
                      <a:solidFill>
                        <a:srgbClr val="000000"/>
                      </a:solidFill>
                      <a:miter lim="400000"/>
                    </a:lnR>
                  </a:tcPr>
                </a:tc>
              </a:tr>
              <a:tr h="786867">
                <a:tc>
                  <a:txBody>
                    <a:bodyPr/>
                    <a:lstStyle/>
                    <a:p>
                      <a:pPr defTabSz="914400">
                        <a:tabLst>
                          <a:tab pos="1663700" algn="l"/>
                        </a:tabLst>
                        <a:defRPr b="0" sz="3200"/>
                      </a:pPr>
                      <a:r>
                        <a:t>PubMedBERT</a:t>
                      </a:r>
                      <a:r>
                        <a:rPr baseline="-5999"/>
                        <a:t>large</a:t>
                      </a:r>
                    </a:p>
                  </a:txBody>
                  <a:tcPr marL="50800" marR="50800" marT="50800" marB="50800" anchor="ctr" anchorCtr="0" horzOverflow="overflow">
                    <a:lnL w="38100">
                      <a:solidFill>
                        <a:srgbClr val="000000"/>
                      </a:solidFill>
                      <a:miter lim="400000"/>
                    </a:lnL>
                  </a:tcPr>
                </a:tc>
                <a:tc>
                  <a:txBody>
                    <a:bodyPr/>
                    <a:lstStyle/>
                    <a:p>
                      <a:pPr defTabSz="914400"/>
                      <a:r>
                        <a:rPr sz="3200"/>
                        <a:t>82.70</a:t>
                      </a:r>
                    </a:p>
                  </a:txBody>
                  <a:tcPr marL="50800" marR="50800" marT="50800" marB="50800" anchor="ctr" anchorCtr="0" horzOverflow="overflow">
                    <a:lnR w="38100">
                      <a:solidFill>
                        <a:srgbClr val="000000"/>
                      </a:solidFill>
                      <a:miter lim="400000"/>
                    </a:lnR>
                  </a:tcPr>
                </a:tc>
              </a:tr>
              <a:tr h="786867">
                <a:tc>
                  <a:txBody>
                    <a:bodyPr/>
                    <a:lstStyle/>
                    <a:p>
                      <a:pPr defTabSz="914400">
                        <a:tabLst>
                          <a:tab pos="1663700" algn="l"/>
                        </a:tabLst>
                        <a:defRPr b="0" sz="3200"/>
                      </a:pPr>
                      <a:r>
                        <a:t>BioLinkBERT</a:t>
                      </a:r>
                      <a:r>
                        <a:rPr baseline="-5999"/>
                        <a:t>base</a:t>
                      </a:r>
                    </a:p>
                  </a:txBody>
                  <a:tcPr marL="50800" marR="50800" marT="50800" marB="50800" anchor="ctr" anchorCtr="0" horzOverflow="overflow">
                    <a:lnL w="38100">
                      <a:solidFill>
                        <a:srgbClr val="000000"/>
                      </a:solidFill>
                      <a:miter lim="400000"/>
                    </a:lnL>
                  </a:tcPr>
                </a:tc>
                <a:tc>
                  <a:txBody>
                    <a:bodyPr/>
                    <a:lstStyle/>
                    <a:p>
                      <a:pPr defTabSz="914400"/>
                      <a:r>
                        <a:rPr sz="3200"/>
                        <a:t>84.35</a:t>
                      </a:r>
                    </a:p>
                  </a:txBody>
                  <a:tcPr marL="50800" marR="50800" marT="50800" marB="50800" anchor="ctr" anchorCtr="0" horzOverflow="overflow">
                    <a:lnR w="38100">
                      <a:solidFill>
                        <a:srgbClr val="000000"/>
                      </a:solidFill>
                      <a:miter lim="400000"/>
                    </a:lnR>
                  </a:tcPr>
                </a:tc>
              </a:tr>
              <a:tr h="786867">
                <a:tc>
                  <a:txBody>
                    <a:bodyPr/>
                    <a:lstStyle/>
                    <a:p>
                      <a:pPr defTabSz="914400">
                        <a:tabLst>
                          <a:tab pos="1663700" algn="l"/>
                        </a:tabLst>
                        <a:defRPr b="0" sz="3200"/>
                      </a:pPr>
                      <a:r>
                        <a:t>GPT-2</a:t>
                      </a:r>
                      <a:r>
                        <a:rPr baseline="-5999"/>
                        <a:t>medium</a:t>
                      </a:r>
                    </a:p>
                  </a:txBody>
                  <a:tcPr marL="50800" marR="50800" marT="50800" marB="50800" anchor="ctr" anchorCtr="0" horzOverflow="overflow">
                    <a:lnL w="38100">
                      <a:solidFill>
                        <a:srgbClr val="000000"/>
                      </a:solidFill>
                      <a:miter lim="400000"/>
                    </a:lnL>
                    <a:lnB w="38100">
                      <a:solidFill>
                        <a:srgbClr val="000000"/>
                      </a:solidFill>
                      <a:miter lim="400000"/>
                    </a:lnB>
                  </a:tcPr>
                </a:tc>
                <a:tc>
                  <a:txBody>
                    <a:bodyPr/>
                    <a:lstStyle/>
                    <a:p>
                      <a:pPr defTabSz="914400"/>
                      <a:r>
                        <a:rPr sz="3200"/>
                        <a:t>81.84</a:t>
                      </a:r>
                    </a:p>
                  </a:txBody>
                  <a:tcPr marL="50800" marR="50800" marT="50800" marB="50800" anchor="ctr" anchorCtr="0" horzOverflow="overflow">
                    <a:lnR w="38100">
                      <a:solidFill>
                        <a:srgbClr val="000000"/>
                      </a:solidFill>
                      <a:miter lim="400000"/>
                    </a:lnR>
                    <a:lnB w="38100">
                      <a:solidFill>
                        <a:srgbClr val="000000"/>
                      </a:solidFill>
                      <a:miter lim="400000"/>
                    </a:lnB>
                  </a:tcPr>
                </a:tc>
              </a:tr>
              <a:tr h="786867">
                <a:tc>
                  <a:txBody>
                    <a:bodyPr/>
                    <a:lstStyle/>
                    <a:p>
                      <a:pPr defTabSz="914400">
                        <a:tabLst>
                          <a:tab pos="1663700" algn="l"/>
                        </a:tabLst>
                        <a:defRPr b="0"/>
                      </a:pPr>
                      <a:r>
                        <a:rPr b="1" sz="3200"/>
                        <a:t>BioGPT</a:t>
                      </a:r>
                    </a:p>
                  </a:txBody>
                  <a:tcPr marL="50800" marR="50800" marT="50800" marB="50800" anchor="ctr" anchorCtr="0" horzOverflow="overflow">
                    <a:lnL w="38100">
                      <a:solidFill>
                        <a:srgbClr val="000000"/>
                      </a:solidFill>
                      <a:miter lim="400000"/>
                    </a:lnL>
                    <a:lnT w="38100">
                      <a:solidFill>
                        <a:srgbClr val="000000"/>
                      </a:solidFill>
                      <a:miter lim="400000"/>
                    </a:lnT>
                    <a:lnB w="38100">
                      <a:solidFill>
                        <a:srgbClr val="000000"/>
                      </a:solidFill>
                      <a:miter lim="400000"/>
                    </a:lnB>
                  </a:tcPr>
                </a:tc>
                <a:tc>
                  <a:txBody>
                    <a:bodyPr/>
                    <a:lstStyle/>
                    <a:p>
                      <a:pPr defTabSz="914400"/>
                      <a:r>
                        <a:rPr b="1" sz="3200"/>
                        <a:t>85.12</a:t>
                      </a:r>
                    </a:p>
                  </a:txBody>
                  <a:tcPr marL="50800" marR="50800" marT="50800" marB="50800" anchor="ctr" anchorCtr="0" horzOverflow="overflow">
                    <a:lnR w="38100">
                      <a:solidFill>
                        <a:srgbClr val="000000"/>
                      </a:solidFill>
                      <a:miter lim="400000"/>
                    </a:lnR>
                    <a:lnT w="38100">
                      <a:solidFill>
                        <a:srgbClr val="000000"/>
                      </a:solidFill>
                      <a:miter lim="400000"/>
                    </a:lnT>
                    <a:lnB w="38100">
                      <a:solidFill>
                        <a:srgbClr val="000000"/>
                      </a:solidFill>
                      <a:miter lim="400000"/>
                    </a:lnB>
                  </a:tcPr>
                </a:tc>
              </a:tr>
            </a:tbl>
          </a:graphicData>
        </a:graphic>
      </p:graphicFrame>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32"/>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3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0" grpId="1"/>
      <p:bldP build="whole" bldLvl="1" animBg="1" rev="0" advAuto="0" spid="332" grpId="2"/>
      <p:bldP build="whole" bldLvl="1" animBg="1" rev="0" advAuto="0" spid="331" grpId="3"/>
    </p:bld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336" name="Results Summary"/>
          <p:cNvSpPr txBox="1"/>
          <p:nvPr>
            <p:ph type="title"/>
          </p:nvPr>
        </p:nvSpPr>
        <p:spPr>
          <a:prstGeom prst="rect">
            <a:avLst/>
          </a:prstGeom>
        </p:spPr>
        <p:txBody>
          <a:bodyPr/>
          <a:lstStyle/>
          <a:p>
            <a:pPr/>
            <a:r>
              <a:t>Results Summary</a:t>
            </a:r>
          </a:p>
        </p:txBody>
      </p:sp>
      <p:sp>
        <p:nvSpPr>
          <p:cNvPr id="337" name="Relation Extraction:…"/>
          <p:cNvSpPr txBox="1"/>
          <p:nvPr>
            <p:ph type="body" sz="quarter" idx="1"/>
          </p:nvPr>
        </p:nvSpPr>
        <p:spPr>
          <a:xfrm>
            <a:off x="1206500" y="3486504"/>
            <a:ext cx="6777733" cy="8256012"/>
          </a:xfrm>
          <a:prstGeom prst="rect">
            <a:avLst/>
          </a:prstGeom>
        </p:spPr>
        <p:txBody>
          <a:bodyPr/>
          <a:lstStyle/>
          <a:p>
            <a:pPr marL="0" indent="0" defTabSz="2218888">
              <a:spcBef>
                <a:spcPts val="4000"/>
              </a:spcBef>
              <a:buSzTx/>
              <a:buNone/>
              <a:defRPr b="1" sz="4368"/>
            </a:pPr>
            <a:r>
              <a:t>Relation Extraction:</a:t>
            </a:r>
          </a:p>
          <a:p>
            <a:pPr marL="554736" indent="-554736" defTabSz="2218888">
              <a:spcBef>
                <a:spcPts val="4000"/>
              </a:spcBef>
              <a:defRPr sz="4368"/>
            </a:pPr>
            <a:r>
              <a:t>Drug-Target Interaction (KD-DTI)</a:t>
            </a:r>
          </a:p>
          <a:p>
            <a:pPr marL="554736" indent="-554736" defTabSz="2218888">
              <a:spcBef>
                <a:spcPts val="4000"/>
              </a:spcBef>
              <a:defRPr sz="4368"/>
            </a:pPr>
            <a:r>
              <a:t>Chemical-Disease Interaction       (BC5CDR)</a:t>
            </a:r>
          </a:p>
          <a:p>
            <a:pPr marL="554736" indent="-554736" defTabSz="2218888">
              <a:spcBef>
                <a:spcPts val="4000"/>
              </a:spcBef>
              <a:defRPr sz="4368"/>
            </a:pPr>
            <a:r>
              <a:t>Drug-Drug Interaction (DDI)</a:t>
            </a:r>
          </a:p>
          <a:p>
            <a:pPr marL="554736" indent="-554736" defTabSz="2218888">
              <a:spcBef>
                <a:spcPts val="4000"/>
              </a:spcBef>
              <a:defRPr sz="4368"/>
            </a:pPr>
            <a:r>
              <a:rPr b="1"/>
              <a:t>Up to 4%</a:t>
            </a:r>
            <a:r>
              <a:t> improvement over all methods</a:t>
            </a:r>
          </a:p>
        </p:txBody>
      </p:sp>
      <p:sp>
        <p:nvSpPr>
          <p:cNvPr id="338" name="Question Answering:…"/>
          <p:cNvSpPr txBox="1"/>
          <p:nvPr/>
        </p:nvSpPr>
        <p:spPr>
          <a:xfrm>
            <a:off x="8803133" y="3486504"/>
            <a:ext cx="6777734"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b="1"/>
            </a:pPr>
            <a:r>
              <a:t>Question Answering:</a:t>
            </a:r>
          </a:p>
          <a:p>
            <a:pPr marL="609600" indent="-609600">
              <a:buSzPct val="123000"/>
              <a:buChar char="•"/>
            </a:pPr>
            <a:r>
              <a:t>PubMedQA</a:t>
            </a:r>
          </a:p>
          <a:p>
            <a:pPr marL="609600" indent="-609600">
              <a:buSzPct val="123000"/>
              <a:buChar char="•"/>
            </a:pPr>
            <a:r>
              <a:rPr b="1"/>
              <a:t>6.0%</a:t>
            </a:r>
            <a:r>
              <a:t> improvement over previous best</a:t>
            </a:r>
          </a:p>
        </p:txBody>
      </p:sp>
      <p:sp>
        <p:nvSpPr>
          <p:cNvPr id="339" name="Document Classification:…"/>
          <p:cNvSpPr txBox="1"/>
          <p:nvPr/>
        </p:nvSpPr>
        <p:spPr>
          <a:xfrm>
            <a:off x="16725900" y="3486504"/>
            <a:ext cx="6891134"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b="1" sz="4400"/>
            </a:pPr>
            <a:r>
              <a:t>Document Classification: </a:t>
            </a:r>
          </a:p>
          <a:p>
            <a:pPr marL="609600" indent="-609600">
              <a:buSzPct val="123000"/>
              <a:buChar char="•"/>
            </a:pPr>
            <a:r>
              <a:t>HoC</a:t>
            </a:r>
          </a:p>
          <a:p>
            <a:pPr marL="609600" indent="-609600">
              <a:buSzPct val="123000"/>
              <a:buChar char="•"/>
            </a:pPr>
            <a:r>
              <a:rPr b="1"/>
              <a:t>3.28%</a:t>
            </a:r>
            <a:r>
              <a:t> improvement over previous ones</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BioGPT in Action"/>
          <p:cNvSpPr txBox="1"/>
          <p:nvPr>
            <p:ph type="title"/>
          </p:nvPr>
        </p:nvSpPr>
        <p:spPr>
          <a:prstGeom prst="rect">
            <a:avLst/>
          </a:prstGeom>
        </p:spPr>
        <p:txBody>
          <a:bodyPr/>
          <a:lstStyle/>
          <a:p>
            <a:pPr/>
            <a:r>
              <a:t>BioGPT in Action</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45" name="Drug-Target Interaction Extraction"/>
          <p:cNvSpPr txBox="1"/>
          <p:nvPr>
            <p:ph type="title"/>
          </p:nvPr>
        </p:nvSpPr>
        <p:spPr>
          <a:prstGeom prst="rect">
            <a:avLst/>
          </a:prstGeom>
        </p:spPr>
        <p:txBody>
          <a:bodyPr/>
          <a:lstStyle/>
          <a:p>
            <a:pPr/>
            <a:r>
              <a:t>Drug-Target Interaction Extraction</a:t>
            </a:r>
          </a:p>
        </p:txBody>
      </p:sp>
      <p:sp>
        <p:nvSpPr>
          <p:cNvPr id="346" name="The Janus family kinases (Jaks), Jak1, Jak2, Jak3, and Tyk2, form one subgroup of the non-receptor protein tyrosine kinases. They are involved in cell growth, survival, development, and differentiation of a variety of cells but are critically important f"/>
          <p:cNvSpPr txBox="1"/>
          <p:nvPr>
            <p:ph type="body" sz="quarter" idx="1"/>
          </p:nvPr>
        </p:nvSpPr>
        <p:spPr>
          <a:xfrm>
            <a:off x="1689100" y="3580365"/>
            <a:ext cx="7198023" cy="7048321"/>
          </a:xfrm>
          <a:prstGeom prst="rect">
            <a:avLst/>
          </a:prstGeom>
        </p:spPr>
        <p:txBody>
          <a:bodyPr/>
          <a:lstStyle>
            <a:lvl1pPr marL="0" indent="0" defTabSz="2267655">
              <a:spcBef>
                <a:spcPts val="4100"/>
              </a:spcBef>
              <a:buSzTx/>
              <a:buNone/>
              <a:defRPr sz="1860"/>
            </a:lvl1pPr>
          </a:lstStyle>
          <a:p>
            <a:pPr/>
            <a:r>
              <a:t>The Janus family kinases (Jaks), Jak1, Jak2, Jak3, and Tyk2, form one subgroup of the non-receptor protein tyrosine kinases. They are involved in cell growth, survival, development, and differentiation of a variety of cells but are critically important for immune cells and hematopoietic cells. Data from experimental mice and clinical observations have unraveled multiple signaling events mediated by Jak in innate and adaptive immunity. Deficiency of Jak3 or Tyk2 results in defined clinical disorders, which are also evident in mouse models. A striking phenotype associated with inactivating Jak3 mutations is severe combined immunodeficiency syndrome, whereas mutation of Tyk2 results in another primary immunodeficiency termed autosomal recessive hyperimmunoglobulin E syndrome. In contrast, complete deletion of Jak1 or Jak2 in the mouse are not compatible with life and, unsurprisingly, do not have counterparts in human disease. However, activating mutations of each of the Jaks are found in association with malignant transformation, the most common being gain-of- function mutations of Jak2 in polycythemia vera and other myeloproliferative disorders. Our existing knowledge on Jak signaling pathways and fundamental work on their biochemical structure and intracellular interactions allow us to develop new strategies for controlling autoimmune diseases or malignancies by developing selective Jak inhibitors, which are now coming into clinical use. Despite the fact that Jaks were discovered only a little more than a decade ago, at the time of writing there are 20 clinical trials underway testing the safety and efficacy of Jak inhibitors.</a:t>
            </a:r>
          </a:p>
        </p:txBody>
      </p:sp>
      <p:sp>
        <p:nvSpPr>
          <p:cNvPr id="347" name="Output: the interaction between pnus156804 and janus kinase 3 (jak 3) is inhibitor.…"/>
          <p:cNvSpPr txBox="1"/>
          <p:nvPr/>
        </p:nvSpPr>
        <p:spPr>
          <a:xfrm>
            <a:off x="13863470" y="4182577"/>
            <a:ext cx="9613896" cy="535084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09600" indent="-609600">
              <a:buSzPct val="123000"/>
              <a:buChar char="•"/>
              <a:defRPr sz="5000"/>
            </a:pPr>
            <a:r>
              <a:rPr b="1"/>
              <a:t>Output:</a:t>
            </a:r>
            <a:r>
              <a:t> the interaction between </a:t>
            </a:r>
            <a:r>
              <a:rPr>
                <a:solidFill>
                  <a:schemeClr val="accent5">
                    <a:lumOff val="-29866"/>
                  </a:schemeClr>
                </a:solidFill>
              </a:rPr>
              <a:t>pnus156804</a:t>
            </a:r>
            <a:r>
              <a:t> and </a:t>
            </a:r>
            <a:r>
              <a:rPr>
                <a:solidFill>
                  <a:schemeClr val="accent1">
                    <a:hueOff val="114395"/>
                    <a:lumOff val="-24975"/>
                  </a:schemeClr>
                </a:solidFill>
              </a:rPr>
              <a:t>janus</a:t>
            </a:r>
            <a:r>
              <a:t> </a:t>
            </a:r>
            <a:r>
              <a:rPr>
                <a:solidFill>
                  <a:schemeClr val="accent1">
                    <a:hueOff val="114395"/>
                    <a:lumOff val="-24975"/>
                  </a:schemeClr>
                </a:solidFill>
              </a:rPr>
              <a:t>kinase</a:t>
            </a:r>
            <a:r>
              <a:rPr>
                <a:solidFill>
                  <a:schemeClr val="accent1"/>
                </a:solidFill>
              </a:rPr>
              <a:t> </a:t>
            </a:r>
            <a:r>
              <a:rPr>
                <a:solidFill>
                  <a:schemeClr val="accent1">
                    <a:hueOff val="114395"/>
                    <a:lumOff val="-24975"/>
                  </a:schemeClr>
                </a:solidFill>
              </a:rPr>
              <a:t>3 (jak 3)</a:t>
            </a:r>
            <a:r>
              <a:t> is </a:t>
            </a:r>
            <a:r>
              <a:rPr>
                <a:solidFill>
                  <a:schemeClr val="accent3">
                    <a:hueOff val="914338"/>
                    <a:satOff val="31515"/>
                    <a:lumOff val="-30790"/>
                  </a:schemeClr>
                </a:solidFill>
              </a:rPr>
              <a:t>inhibitor</a:t>
            </a:r>
            <a:r>
              <a:t>.</a:t>
            </a:r>
          </a:p>
          <a:p>
            <a:pPr marL="609600" indent="-609600">
              <a:buSzPct val="123000"/>
              <a:buChar char="•"/>
              <a:defRPr sz="5000"/>
            </a:pPr>
            <a:r>
              <a:rPr b="1"/>
              <a:t>Structured Output:</a:t>
            </a:r>
            <a:r>
              <a:t>                      </a:t>
            </a:r>
            <a:r>
              <a:rPr sz="4300"/>
              <a:t>&lt;</a:t>
            </a:r>
            <a:r>
              <a:rPr sz="4300">
                <a:solidFill>
                  <a:schemeClr val="accent5">
                    <a:lumOff val="-29866"/>
                  </a:schemeClr>
                </a:solidFill>
              </a:rPr>
              <a:t>pnus156804</a:t>
            </a:r>
            <a:r>
              <a:rPr sz="4300"/>
              <a:t>, </a:t>
            </a:r>
            <a:r>
              <a:rPr sz="4300">
                <a:solidFill>
                  <a:schemeClr val="accent1">
                    <a:hueOff val="114395"/>
                    <a:lumOff val="-24975"/>
                  </a:schemeClr>
                </a:solidFill>
              </a:rPr>
              <a:t>janus kinase 3(jak 3)</a:t>
            </a:r>
            <a:r>
              <a:rPr sz="4300"/>
              <a:t>, </a:t>
            </a:r>
            <a:r>
              <a:rPr sz="4300">
                <a:solidFill>
                  <a:schemeClr val="accent3">
                    <a:hueOff val="914338"/>
                    <a:satOff val="31515"/>
                    <a:lumOff val="-30790"/>
                  </a:schemeClr>
                </a:solidFill>
              </a:rPr>
              <a:t>inhibator</a:t>
            </a:r>
            <a:r>
              <a:rPr sz="4300"/>
              <a:t> &gt;</a:t>
            </a:r>
          </a:p>
        </p:txBody>
      </p:sp>
      <p:sp>
        <p:nvSpPr>
          <p:cNvPr id="348" name="Line"/>
          <p:cNvSpPr/>
          <p:nvPr/>
        </p:nvSpPr>
        <p:spPr>
          <a:xfrm>
            <a:off x="8929492" y="6970017"/>
            <a:ext cx="4317305" cy="1"/>
          </a:xfrm>
          <a:prstGeom prst="line">
            <a:avLst/>
          </a:prstGeom>
          <a:ln w="25400">
            <a:solidFill>
              <a:srgbClr val="000000"/>
            </a:solidFill>
            <a:miter lim="400000"/>
            <a:tailEnd type="triangle"/>
          </a:ln>
        </p:spPr>
        <p:txBody>
          <a:bodyPr lIns="50800" tIns="50800" rIns="50800" bIns="50800" anchor="ctr"/>
          <a:lstStyle/>
          <a:p>
            <a:pPr/>
          </a:p>
        </p:txBody>
      </p:sp>
      <p:sp>
        <p:nvSpPr>
          <p:cNvPr id="349" name="Task: Find &lt;drug, target, interaction&gt; triplet given the document"/>
          <p:cNvSpPr txBox="1"/>
          <p:nvPr/>
        </p:nvSpPr>
        <p:spPr>
          <a:xfrm>
            <a:off x="3421836" y="11197294"/>
            <a:ext cx="17540327"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a:t>Task</a:t>
            </a:r>
            <a:r>
              <a:t>: Find &lt;</a:t>
            </a:r>
            <a:r>
              <a:rPr>
                <a:solidFill>
                  <a:schemeClr val="accent5">
                    <a:lumOff val="-29866"/>
                  </a:schemeClr>
                </a:solidFill>
              </a:rPr>
              <a:t>drug</a:t>
            </a:r>
            <a:r>
              <a:t>, </a:t>
            </a:r>
            <a:r>
              <a:rPr>
                <a:solidFill>
                  <a:schemeClr val="accent1">
                    <a:hueOff val="114395"/>
                    <a:lumOff val="-24975"/>
                  </a:schemeClr>
                </a:solidFill>
              </a:rPr>
              <a:t>target</a:t>
            </a:r>
            <a:r>
              <a:t>, </a:t>
            </a:r>
            <a:r>
              <a:rPr>
                <a:solidFill>
                  <a:schemeClr val="accent3">
                    <a:hueOff val="914338"/>
                    <a:satOff val="31515"/>
                    <a:lumOff val="-30790"/>
                  </a:schemeClr>
                </a:solidFill>
              </a:rPr>
              <a:t>interaction</a:t>
            </a:r>
            <a:r>
              <a:t>&gt; triplet given the document</a:t>
            </a:r>
          </a:p>
        </p:txBody>
      </p:sp>
      <p:pic>
        <p:nvPicPr>
          <p:cNvPr id="350" name="Microsoft_logo.svg" descr="Microsoft_logo.svg"/>
          <p:cNvPicPr>
            <a:picLocks noChangeAspect="1"/>
          </p:cNvPicPr>
          <p:nvPr/>
        </p:nvPicPr>
        <p:blipFill>
          <a:blip r:embed="rId3">
            <a:extLst/>
          </a:blip>
          <a:stretch>
            <a:fillRect/>
          </a:stretch>
        </p:blipFill>
        <p:spPr>
          <a:xfrm>
            <a:off x="10298546" y="6481668"/>
            <a:ext cx="367309" cy="367309"/>
          </a:xfrm>
          <a:prstGeom prst="rect">
            <a:avLst/>
          </a:prstGeom>
          <a:ln w="12700">
            <a:miter lim="400000"/>
          </a:ln>
          <a:effectLst>
            <a:outerShdw sx="100000" sy="100000" kx="0" ky="0" algn="b" rotWithShape="0" blurRad="50800" dist="63500" dir="2700000">
              <a:srgbClr val="000000">
                <a:alpha val="50000"/>
              </a:srgbClr>
            </a:outerShdw>
          </a:effectLst>
        </p:spPr>
      </p:pic>
      <p:sp>
        <p:nvSpPr>
          <p:cNvPr id="351" name="BioGPT"/>
          <p:cNvSpPr txBox="1"/>
          <p:nvPr/>
        </p:nvSpPr>
        <p:spPr>
          <a:xfrm>
            <a:off x="10705895" y="6378912"/>
            <a:ext cx="1521258" cy="572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lvl1pPr>
          </a:lstStyle>
          <a:p>
            <a:pPr/>
            <a:r>
              <a:t>BioGPT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8" presetID="22" grpId="3" fill="hold">
                                  <p:stCondLst>
                                    <p:cond delay="0"/>
                                  </p:stCondLst>
                                  <p:iterate type="el" backwards="0">
                                    <p:tmAbs val="0"/>
                                  </p:iterate>
                                  <p:childTnLst>
                                    <p:set>
                                      <p:cBhvr>
                                        <p:cTn id="14" fill="hold"/>
                                        <p:tgtEl>
                                          <p:spTgt spid="348"/>
                                        </p:tgtEl>
                                        <p:attrNameLst>
                                          <p:attrName>style.visibility</p:attrName>
                                        </p:attrNameLst>
                                      </p:cBhvr>
                                      <p:to>
                                        <p:strVal val="visible"/>
                                      </p:to>
                                    </p:set>
                                    <p:animEffect filter="wipe(left)" transition="in">
                                      <p:cBhvr>
                                        <p:cTn id="15" dur="200"/>
                                        <p:tgtEl>
                                          <p:spTgt spid="348"/>
                                        </p:tgtEl>
                                      </p:cBhvr>
                                    </p:animEffect>
                                  </p:childTnLst>
                                </p:cTn>
                              </p:par>
                            </p:childTnLst>
                          </p:cTn>
                        </p:par>
                        <p:par>
                          <p:cTn id="16" fill="hold">
                            <p:stCondLst>
                              <p:cond delay="200"/>
                            </p:stCondLst>
                            <p:childTnLst>
                              <p:par>
                                <p:cTn id="17" presetClass="entr" nodeType="afterEffect" presetSubtype="8" presetID="22" grpId="4" fill="hold">
                                  <p:stCondLst>
                                    <p:cond delay="0"/>
                                  </p:stCondLst>
                                  <p:iterate type="el" backwards="0">
                                    <p:tmAbs val="0"/>
                                  </p:iterate>
                                  <p:childTnLst>
                                    <p:set>
                                      <p:cBhvr>
                                        <p:cTn id="18" fill="hold"/>
                                        <p:tgtEl>
                                          <p:spTgt spid="350"/>
                                        </p:tgtEl>
                                        <p:attrNameLst>
                                          <p:attrName>style.visibility</p:attrName>
                                        </p:attrNameLst>
                                      </p:cBhvr>
                                      <p:to>
                                        <p:strVal val="visible"/>
                                      </p:to>
                                    </p:set>
                                    <p:animEffect filter="wipe(left)" transition="in">
                                      <p:cBhvr>
                                        <p:cTn id="19" dur="200"/>
                                        <p:tgtEl>
                                          <p:spTgt spid="350"/>
                                        </p:tgtEl>
                                      </p:cBhvr>
                                    </p:animEffect>
                                  </p:childTnLst>
                                </p:cTn>
                              </p:par>
                            </p:childTnLst>
                          </p:cTn>
                        </p:par>
                        <p:par>
                          <p:cTn id="20" fill="hold">
                            <p:stCondLst>
                              <p:cond delay="400"/>
                            </p:stCondLst>
                            <p:childTnLst>
                              <p:par>
                                <p:cTn id="21" presetClass="entr" nodeType="afterEffect" presetSubtype="8" presetID="22" grpId="5" fill="hold">
                                  <p:stCondLst>
                                    <p:cond delay="0"/>
                                  </p:stCondLst>
                                  <p:iterate type="el" backwards="0">
                                    <p:tmAbs val="0"/>
                                  </p:iterate>
                                  <p:childTnLst>
                                    <p:set>
                                      <p:cBhvr>
                                        <p:cTn id="22" fill="hold"/>
                                        <p:tgtEl>
                                          <p:spTgt spid="351"/>
                                        </p:tgtEl>
                                        <p:attrNameLst>
                                          <p:attrName>style.visibility</p:attrName>
                                        </p:attrNameLst>
                                      </p:cBhvr>
                                      <p:to>
                                        <p:strVal val="visible"/>
                                      </p:to>
                                    </p:set>
                                    <p:animEffect filter="wipe(left)" transition="in">
                                      <p:cBhvr>
                                        <p:cTn id="23" dur="200"/>
                                        <p:tgtEl>
                                          <p:spTgt spid="351"/>
                                        </p:tgtEl>
                                      </p:cBhvr>
                                    </p:animEffect>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0" presetID="1" grpId="6" fill="hold">
                                  <p:stCondLst>
                                    <p:cond delay="0"/>
                                  </p:stCondLst>
                                  <p:iterate type="el" backwards="0">
                                    <p:tmAbs val="0"/>
                                  </p:iterate>
                                  <p:childTnLst>
                                    <p:set>
                                      <p:cBhvr>
                                        <p:cTn id="27" fill="hold"/>
                                        <p:tgtEl>
                                          <p:spTgt spid="3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6" grpId="1"/>
      <p:bldP build="whole" bldLvl="1" animBg="1" rev="0" advAuto="0" spid="350" grpId="4"/>
      <p:bldP build="whole" bldLvl="1" animBg="1" rev="0" advAuto="0" spid="347" grpId="6"/>
      <p:bldP build="whole" bldLvl="1" animBg="1" rev="0" advAuto="0" spid="351" grpId="5"/>
      <p:bldP build="whole" bldLvl="1" animBg="1" rev="0" advAuto="0" spid="348" grpId="3"/>
      <p:bldP build="whole" bldLvl="1" animBg="1" rev="0" advAuto="0" spid="349" grpId="2"/>
    </p:bld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53" name="Drug-Drug Interaction Extraction"/>
          <p:cNvSpPr txBox="1"/>
          <p:nvPr>
            <p:ph type="title"/>
          </p:nvPr>
        </p:nvSpPr>
        <p:spPr>
          <a:prstGeom prst="rect">
            <a:avLst/>
          </a:prstGeom>
        </p:spPr>
        <p:txBody>
          <a:bodyPr/>
          <a:lstStyle/>
          <a:p>
            <a:pPr/>
            <a:r>
              <a:t>Drug-Drug Interaction Extraction</a:t>
            </a:r>
          </a:p>
        </p:txBody>
      </p:sp>
      <p:sp>
        <p:nvSpPr>
          <p:cNvPr id="354" name="An inhibitor of CYP2C8 (such as gemfibrozil) may increase the AUC of rosiglitazone and an inducer of CYP2C8 (such as rifampin) may decrease the AUC of rosiglitazone. Therefore, if an inhibitor or an inducer of CYP2C8 is started or stopped during treatmen"/>
          <p:cNvSpPr txBox="1"/>
          <p:nvPr>
            <p:ph type="body" sz="quarter" idx="1"/>
          </p:nvPr>
        </p:nvSpPr>
        <p:spPr>
          <a:xfrm>
            <a:off x="1278288" y="4751556"/>
            <a:ext cx="7892976" cy="4212888"/>
          </a:xfrm>
          <a:prstGeom prst="rect">
            <a:avLst/>
          </a:prstGeom>
        </p:spPr>
        <p:txBody>
          <a:bodyPr/>
          <a:lstStyle>
            <a:lvl1pPr marL="0" indent="0" defTabSz="1511770">
              <a:spcBef>
                <a:spcPts val="2700"/>
              </a:spcBef>
              <a:buSzTx/>
              <a:buNone/>
              <a:defRPr sz="3100"/>
            </a:lvl1pPr>
          </a:lstStyle>
          <a:p>
            <a:pPr/>
            <a:r>
              <a:t>An inhibitor of CYP2C8 (such as gemfibrozil) may increase the AUC of rosiglitazone and an inducer of CYP2C8 (such as rifampin) may decrease the AUC of rosiglitazone. Therefore, if an inhibitor or an inducer of CYP2C8 is started or stopped during treatment with rosiglitazone, changes in diabetes treatment may be needed based upon clinical response.</a:t>
            </a:r>
          </a:p>
        </p:txBody>
      </p:sp>
      <p:sp>
        <p:nvSpPr>
          <p:cNvPr id="355" name="Task : Find &lt;drug, drug, interaction&gt; triplet given the document"/>
          <p:cNvSpPr txBox="1"/>
          <p:nvPr/>
        </p:nvSpPr>
        <p:spPr>
          <a:xfrm>
            <a:off x="3878732" y="10641419"/>
            <a:ext cx="17287343"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Task : Find &lt;</a:t>
            </a:r>
            <a:r>
              <a:rPr>
                <a:solidFill>
                  <a:schemeClr val="accent5">
                    <a:lumOff val="-29866"/>
                  </a:schemeClr>
                </a:solidFill>
              </a:rPr>
              <a:t>drug</a:t>
            </a:r>
            <a:r>
              <a:t>, </a:t>
            </a:r>
            <a:r>
              <a:rPr>
                <a:solidFill>
                  <a:schemeClr val="accent1">
                    <a:hueOff val="114395"/>
                    <a:lumOff val="-24975"/>
                  </a:schemeClr>
                </a:solidFill>
              </a:rPr>
              <a:t>drug</a:t>
            </a:r>
            <a:r>
              <a:t>, </a:t>
            </a:r>
            <a:r>
              <a:rPr>
                <a:solidFill>
                  <a:schemeClr val="accent3">
                    <a:hueOff val="914338"/>
                    <a:satOff val="31515"/>
                    <a:lumOff val="-30790"/>
                  </a:schemeClr>
                </a:solidFill>
              </a:rPr>
              <a:t>interaction</a:t>
            </a:r>
            <a:r>
              <a:t>&gt; triplet given the document</a:t>
            </a:r>
          </a:p>
        </p:txBody>
      </p:sp>
      <p:sp>
        <p:nvSpPr>
          <p:cNvPr id="356" name="Line"/>
          <p:cNvSpPr/>
          <p:nvPr/>
        </p:nvSpPr>
        <p:spPr>
          <a:xfrm>
            <a:off x="9527725" y="6858000"/>
            <a:ext cx="4563106" cy="0"/>
          </a:xfrm>
          <a:prstGeom prst="line">
            <a:avLst/>
          </a:prstGeom>
          <a:ln w="25400">
            <a:solidFill>
              <a:srgbClr val="000000"/>
            </a:solidFill>
            <a:miter lim="400000"/>
            <a:tailEnd type="triangle"/>
          </a:ln>
        </p:spPr>
        <p:txBody>
          <a:bodyPr lIns="50800" tIns="50800" rIns="50800" bIns="50800" anchor="ctr"/>
          <a:lstStyle/>
          <a:p>
            <a:pPr/>
          </a:p>
        </p:txBody>
      </p:sp>
      <p:pic>
        <p:nvPicPr>
          <p:cNvPr id="357" name="Microsoft_logo.svg" descr="Microsoft_logo.svg"/>
          <p:cNvPicPr>
            <a:picLocks noChangeAspect="1"/>
          </p:cNvPicPr>
          <p:nvPr/>
        </p:nvPicPr>
        <p:blipFill>
          <a:blip r:embed="rId3">
            <a:extLst/>
          </a:blip>
          <a:stretch>
            <a:fillRect/>
          </a:stretch>
        </p:blipFill>
        <p:spPr>
          <a:xfrm>
            <a:off x="11163658" y="6393387"/>
            <a:ext cx="367309" cy="367309"/>
          </a:xfrm>
          <a:prstGeom prst="rect">
            <a:avLst/>
          </a:prstGeom>
          <a:ln w="12700">
            <a:miter lim="400000"/>
          </a:ln>
          <a:effectLst>
            <a:outerShdw sx="100000" sy="100000" kx="0" ky="0" algn="b" rotWithShape="0" blurRad="50800" dist="63500" dir="2700000">
              <a:srgbClr val="000000">
                <a:alpha val="50000"/>
              </a:srgbClr>
            </a:outerShdw>
          </a:effectLst>
        </p:spPr>
      </p:pic>
      <p:sp>
        <p:nvSpPr>
          <p:cNvPr id="358" name="BioGPT"/>
          <p:cNvSpPr txBox="1"/>
          <p:nvPr/>
        </p:nvSpPr>
        <p:spPr>
          <a:xfrm>
            <a:off x="11575542" y="6290630"/>
            <a:ext cx="1521258" cy="572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lvl1pPr>
          </a:lstStyle>
          <a:p>
            <a:pPr/>
            <a:r>
              <a:t>BioGPT</a:t>
            </a:r>
          </a:p>
        </p:txBody>
      </p:sp>
      <p:sp>
        <p:nvSpPr>
          <p:cNvPr id="359" name="Output: the interaction between gemfibrozil and rosiglitazone is mechanism; the interaction between rifampin and rosiglitazone is mechanism.…"/>
          <p:cNvSpPr txBox="1"/>
          <p:nvPr/>
        </p:nvSpPr>
        <p:spPr>
          <a:xfrm>
            <a:off x="14771831" y="3910322"/>
            <a:ext cx="7273177" cy="58953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44499" indent="-444499">
              <a:buSzPct val="123000"/>
              <a:buChar char="•"/>
              <a:defRPr sz="3800"/>
            </a:pPr>
            <a:r>
              <a:rPr b="1"/>
              <a:t>Output:</a:t>
            </a:r>
            <a:r>
              <a:t> the interaction between </a:t>
            </a:r>
            <a:r>
              <a:rPr>
                <a:solidFill>
                  <a:schemeClr val="accent5">
                    <a:lumOff val="-29866"/>
                  </a:schemeClr>
                </a:solidFill>
              </a:rPr>
              <a:t>gemfibrozil</a:t>
            </a:r>
            <a:r>
              <a:t> and </a:t>
            </a:r>
            <a:r>
              <a:rPr>
                <a:solidFill>
                  <a:schemeClr val="accent1">
                    <a:hueOff val="114395"/>
                    <a:lumOff val="-24975"/>
                  </a:schemeClr>
                </a:solidFill>
              </a:rPr>
              <a:t>rosiglitazone</a:t>
            </a:r>
            <a:r>
              <a:t> is </a:t>
            </a:r>
            <a:r>
              <a:rPr>
                <a:solidFill>
                  <a:schemeClr val="accent3">
                    <a:hueOff val="914338"/>
                    <a:satOff val="31515"/>
                    <a:lumOff val="-30790"/>
                  </a:schemeClr>
                </a:solidFill>
              </a:rPr>
              <a:t>mechanism</a:t>
            </a:r>
            <a:r>
              <a:t>; the interaction between </a:t>
            </a:r>
            <a:r>
              <a:rPr>
                <a:solidFill>
                  <a:schemeClr val="accent5">
                    <a:lumOff val="-29866"/>
                  </a:schemeClr>
                </a:solidFill>
              </a:rPr>
              <a:t>rifampin</a:t>
            </a:r>
            <a:r>
              <a:t> and </a:t>
            </a:r>
            <a:r>
              <a:rPr>
                <a:solidFill>
                  <a:schemeClr val="accent1">
                    <a:hueOff val="114395"/>
                    <a:lumOff val="-24975"/>
                  </a:schemeClr>
                </a:solidFill>
              </a:rPr>
              <a:t>rosiglitazone</a:t>
            </a:r>
            <a:r>
              <a:t> is </a:t>
            </a:r>
            <a:r>
              <a:rPr>
                <a:solidFill>
                  <a:schemeClr val="accent3">
                    <a:hueOff val="914338"/>
                    <a:satOff val="31515"/>
                    <a:lumOff val="-30790"/>
                  </a:schemeClr>
                </a:solidFill>
              </a:rPr>
              <a:t>mechanism</a:t>
            </a:r>
            <a:r>
              <a:t>.</a:t>
            </a:r>
          </a:p>
          <a:p>
            <a:pPr marL="444499" indent="-444499">
              <a:buSzPct val="123000"/>
              <a:buChar char="•"/>
              <a:defRPr sz="3800"/>
            </a:pPr>
            <a:r>
              <a:rPr b="1"/>
              <a:t>Structured output:</a:t>
            </a:r>
            <a:r>
              <a:t> (</a:t>
            </a:r>
            <a:r>
              <a:rPr>
                <a:solidFill>
                  <a:schemeClr val="accent5">
                    <a:lumOff val="-29866"/>
                  </a:schemeClr>
                </a:solidFill>
              </a:rPr>
              <a:t>gemfibrozil</a:t>
            </a:r>
            <a:r>
              <a:t>, </a:t>
            </a:r>
            <a:r>
              <a:rPr>
                <a:solidFill>
                  <a:schemeClr val="accent1">
                    <a:hueOff val="114395"/>
                    <a:lumOff val="-24975"/>
                  </a:schemeClr>
                </a:solidFill>
              </a:rPr>
              <a:t>rosiglitazone</a:t>
            </a:r>
            <a:r>
              <a:t>, </a:t>
            </a:r>
            <a:r>
              <a:rPr>
                <a:solidFill>
                  <a:schemeClr val="accent3">
                    <a:hueOff val="914338"/>
                    <a:satOff val="31515"/>
                    <a:lumOff val="-30790"/>
                  </a:schemeClr>
                </a:solidFill>
              </a:rPr>
              <a:t>mechanism</a:t>
            </a:r>
            <a:r>
              <a:t>), (</a:t>
            </a:r>
            <a:r>
              <a:rPr>
                <a:solidFill>
                  <a:schemeClr val="accent5">
                    <a:lumOff val="-29866"/>
                  </a:schemeClr>
                </a:solidFill>
              </a:rPr>
              <a:t>rifampin</a:t>
            </a:r>
            <a:r>
              <a:t>, </a:t>
            </a:r>
            <a:r>
              <a:rPr>
                <a:solidFill>
                  <a:schemeClr val="accent1">
                    <a:hueOff val="114395"/>
                    <a:lumOff val="-24975"/>
                  </a:schemeClr>
                </a:solidFill>
              </a:rPr>
              <a:t>rosiglitazone</a:t>
            </a:r>
            <a:r>
              <a:t>, </a:t>
            </a:r>
            <a:r>
              <a:rPr>
                <a:solidFill>
                  <a:schemeClr val="accent3">
                    <a:hueOff val="914338"/>
                    <a:satOff val="31515"/>
                    <a:lumOff val="-30790"/>
                  </a:schemeClr>
                </a:solidFill>
              </a:rPr>
              <a:t>mechanism</a:t>
            </a:r>
            <a:r>
              <a: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8" presetID="22" grpId="3" fill="hold">
                                  <p:stCondLst>
                                    <p:cond delay="0"/>
                                  </p:stCondLst>
                                  <p:iterate type="el" backwards="0">
                                    <p:tmAbs val="0"/>
                                  </p:iterate>
                                  <p:childTnLst>
                                    <p:set>
                                      <p:cBhvr>
                                        <p:cTn id="14" fill="hold"/>
                                        <p:tgtEl>
                                          <p:spTgt spid="356"/>
                                        </p:tgtEl>
                                        <p:attrNameLst>
                                          <p:attrName>style.visibility</p:attrName>
                                        </p:attrNameLst>
                                      </p:cBhvr>
                                      <p:to>
                                        <p:strVal val="visible"/>
                                      </p:to>
                                    </p:set>
                                    <p:animEffect filter="wipe(left)" transition="in">
                                      <p:cBhvr>
                                        <p:cTn id="15" dur="200"/>
                                        <p:tgtEl>
                                          <p:spTgt spid="356"/>
                                        </p:tgtEl>
                                      </p:cBhvr>
                                    </p:animEffect>
                                  </p:childTnLst>
                                </p:cTn>
                              </p:par>
                            </p:childTnLst>
                          </p:cTn>
                        </p:par>
                        <p:par>
                          <p:cTn id="16" fill="hold">
                            <p:stCondLst>
                              <p:cond delay="200"/>
                            </p:stCondLst>
                            <p:childTnLst>
                              <p:par>
                                <p:cTn id="17" presetClass="entr" nodeType="afterEffect" presetSubtype="8" presetID="22" grpId="4" fill="hold">
                                  <p:stCondLst>
                                    <p:cond delay="0"/>
                                  </p:stCondLst>
                                  <p:iterate type="el" backwards="0">
                                    <p:tmAbs val="0"/>
                                  </p:iterate>
                                  <p:childTnLst>
                                    <p:set>
                                      <p:cBhvr>
                                        <p:cTn id="18" fill="hold"/>
                                        <p:tgtEl>
                                          <p:spTgt spid="357"/>
                                        </p:tgtEl>
                                        <p:attrNameLst>
                                          <p:attrName>style.visibility</p:attrName>
                                        </p:attrNameLst>
                                      </p:cBhvr>
                                      <p:to>
                                        <p:strVal val="visible"/>
                                      </p:to>
                                    </p:set>
                                    <p:animEffect filter="wipe(left)" transition="in">
                                      <p:cBhvr>
                                        <p:cTn id="19" dur="200"/>
                                        <p:tgtEl>
                                          <p:spTgt spid="357"/>
                                        </p:tgtEl>
                                      </p:cBhvr>
                                    </p:animEffect>
                                  </p:childTnLst>
                                </p:cTn>
                              </p:par>
                            </p:childTnLst>
                          </p:cTn>
                        </p:par>
                        <p:par>
                          <p:cTn id="20" fill="hold">
                            <p:stCondLst>
                              <p:cond delay="400"/>
                            </p:stCondLst>
                            <p:childTnLst>
                              <p:par>
                                <p:cTn id="21" presetClass="entr" nodeType="afterEffect" presetSubtype="8" presetID="22" grpId="5" fill="hold">
                                  <p:stCondLst>
                                    <p:cond delay="0"/>
                                  </p:stCondLst>
                                  <p:iterate type="el" backwards="0">
                                    <p:tmAbs val="0"/>
                                  </p:iterate>
                                  <p:childTnLst>
                                    <p:set>
                                      <p:cBhvr>
                                        <p:cTn id="22" fill="hold"/>
                                        <p:tgtEl>
                                          <p:spTgt spid="358"/>
                                        </p:tgtEl>
                                        <p:attrNameLst>
                                          <p:attrName>style.visibility</p:attrName>
                                        </p:attrNameLst>
                                      </p:cBhvr>
                                      <p:to>
                                        <p:strVal val="visible"/>
                                      </p:to>
                                    </p:set>
                                    <p:animEffect filter="wipe(left)" transition="in">
                                      <p:cBhvr>
                                        <p:cTn id="23" dur="200"/>
                                        <p:tgtEl>
                                          <p:spTgt spid="358"/>
                                        </p:tgtEl>
                                      </p:cBhvr>
                                    </p:animEffect>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0" presetID="1" grpId="6" fill="hold">
                                  <p:stCondLst>
                                    <p:cond delay="0"/>
                                  </p:stCondLst>
                                  <p:iterate type="el" backwards="0">
                                    <p:tmAbs val="0"/>
                                  </p:iterate>
                                  <p:childTnLst>
                                    <p:set>
                                      <p:cBhvr>
                                        <p:cTn id="27" fill="hold"/>
                                        <p:tgtEl>
                                          <p:spTgt spid="3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5" grpId="2"/>
      <p:bldP build="whole" bldLvl="1" animBg="1" rev="0" advAuto="0" spid="354" grpId="1"/>
      <p:bldP build="whole" bldLvl="1" animBg="1" rev="0" advAuto="0" spid="357" grpId="4"/>
      <p:bldP build="whole" bldLvl="1" animBg="1" rev="0" advAuto="0" spid="358" grpId="5"/>
      <p:bldP build="whole" bldLvl="1" animBg="1" rev="0" advAuto="0" spid="359" grpId="6"/>
      <p:bldP build="whole" bldLvl="1" animBg="1" rev="0" advAuto="0" spid="356" grpId="3"/>
    </p:bld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361" name="Question Answering"/>
          <p:cNvSpPr txBox="1"/>
          <p:nvPr>
            <p:ph type="title"/>
          </p:nvPr>
        </p:nvSpPr>
        <p:spPr>
          <a:prstGeom prst="rect">
            <a:avLst/>
          </a:prstGeom>
        </p:spPr>
        <p:txBody>
          <a:bodyPr/>
          <a:lstStyle/>
          <a:p>
            <a:pPr/>
            <a:r>
              <a:t>Question Answering</a:t>
            </a:r>
          </a:p>
        </p:txBody>
      </p:sp>
      <p:sp>
        <p:nvSpPr>
          <p:cNvPr id="362" name="Question: Do some US states have higher / lower injury mortality rates than others?…"/>
          <p:cNvSpPr txBox="1"/>
          <p:nvPr>
            <p:ph type="body" idx="1"/>
          </p:nvPr>
        </p:nvSpPr>
        <p:spPr>
          <a:xfrm>
            <a:off x="1206500" y="3023153"/>
            <a:ext cx="21971000" cy="9481363"/>
          </a:xfrm>
          <a:prstGeom prst="rect">
            <a:avLst/>
          </a:prstGeom>
        </p:spPr>
        <p:txBody>
          <a:bodyPr/>
          <a:lstStyle/>
          <a:p>
            <a:pPr marL="0" indent="0" defTabSz="2048204">
              <a:spcBef>
                <a:spcPts val="3700"/>
              </a:spcBef>
              <a:buSzTx/>
              <a:buNone/>
              <a:defRPr sz="4032"/>
            </a:pPr>
            <a:r>
              <a:rPr b="1"/>
              <a:t>Question:</a:t>
            </a:r>
            <a:r>
              <a:t> Do some US states have higher / lower injury mortality rates than others?</a:t>
            </a:r>
          </a:p>
          <a:p>
            <a:pPr marL="0" indent="0" defTabSz="2048204">
              <a:spcBef>
                <a:spcPts val="3700"/>
              </a:spcBef>
              <a:buSzTx/>
              <a:buNone/>
              <a:defRPr sz="4032"/>
            </a:pPr>
            <a:r>
              <a:rPr b="1"/>
              <a:t>Context: </a:t>
            </a:r>
            <a:r>
              <a:t>this article examines the hypothesis that the six u.s. states with the highest rates of road traffic deaths (group 1 states) also had above-average rates of other forms of injury such as falling, poisoning, drowning, fire, suffocation, homicide, and suicide, and also for the retail trade and construction industries. the converse, second hypothesis, for the six states with the lowest rates of road traffic deaths (group 2 states) is also examined. data for these 12 states for the period 1983 to 1995 included nine categories of unintentional and four categories of intentional injury, seventy-four percent of the group 1 states conformed to the first hypothesis, and 85% of the group 2 states conformed to the second hypothesis, answer: group 1 states are likely to exhibit above-average rates for most other categories of injury death, whereas group 2 states are even more likely to exhibit below-average rates for most other categories of injury death.</a:t>
            </a:r>
          </a:p>
          <a:p>
            <a:pPr marL="0" indent="0" defTabSz="2048204">
              <a:spcBef>
                <a:spcPts val="3700"/>
              </a:spcBef>
              <a:buSzTx/>
              <a:buNone/>
              <a:defRPr sz="4032"/>
            </a:pPr>
            <a:r>
              <a:rPr b="1"/>
              <a:t>Ground truth:</a:t>
            </a:r>
            <a:r>
              <a:t> Yes</a:t>
            </a:r>
          </a:p>
          <a:p>
            <a:pPr marL="0" indent="0" defTabSz="2048204">
              <a:spcBef>
                <a:spcPts val="3700"/>
              </a:spcBef>
              <a:buSzTx/>
              <a:buNone/>
              <a:defRPr sz="4032"/>
            </a:pPr>
            <a:r>
              <a:rPr b="1"/>
              <a:t>BioGPT:</a:t>
            </a:r>
            <a:r>
              <a:t> the answer to the question given the context is </a:t>
            </a:r>
            <a:r>
              <a:rPr b="1"/>
              <a:t>Yes.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62">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6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36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36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362">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62" grpId="1"/>
    </p:bld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366" name="Zero-shot QA"/>
          <p:cNvSpPr txBox="1"/>
          <p:nvPr>
            <p:ph type="title"/>
          </p:nvPr>
        </p:nvSpPr>
        <p:spPr>
          <a:prstGeom prst="rect">
            <a:avLst/>
          </a:prstGeom>
        </p:spPr>
        <p:txBody>
          <a:bodyPr/>
          <a:lstStyle/>
          <a:p>
            <a:pPr/>
            <a:r>
              <a:t>Zero-shot QA</a:t>
            </a:r>
          </a:p>
        </p:txBody>
      </p:sp>
      <p:sp>
        <p:nvSpPr>
          <p:cNvPr id="367" name="Question: Can we measure mesopic pupil size with the cobalt blue light slit-lamp biomicroscopy method?…"/>
          <p:cNvSpPr txBox="1"/>
          <p:nvPr>
            <p:ph type="body" idx="1"/>
          </p:nvPr>
        </p:nvSpPr>
        <p:spPr>
          <a:xfrm>
            <a:off x="1206500" y="3251951"/>
            <a:ext cx="21971000" cy="9252565"/>
          </a:xfrm>
          <a:prstGeom prst="rect">
            <a:avLst/>
          </a:prstGeom>
        </p:spPr>
        <p:txBody>
          <a:bodyPr/>
          <a:lstStyle/>
          <a:p>
            <a:pPr marL="0" indent="0" defTabSz="1731220">
              <a:spcBef>
                <a:spcPts val="3100"/>
              </a:spcBef>
              <a:buSzTx/>
              <a:buNone/>
              <a:defRPr sz="3407"/>
            </a:pPr>
            <a:r>
              <a:rPr b="1"/>
              <a:t>Question: </a:t>
            </a:r>
            <a:r>
              <a:t>Can we measure mesopic pupil size with the cobalt blue light slit-lamp biomicroscopy method?</a:t>
            </a:r>
          </a:p>
          <a:p>
            <a:pPr marL="0" indent="0" defTabSz="1731220">
              <a:spcBef>
                <a:spcPts val="3100"/>
              </a:spcBef>
              <a:buSzTx/>
              <a:buNone/>
              <a:defRPr sz="3407"/>
            </a:pPr>
            <a:r>
              <a:rPr b="1"/>
              <a:t>Context:</a:t>
            </a:r>
            <a:r>
              <a:t> [tl;dr: Some background introduction] The aim of this work is to assess a previously described slit-lamp biomicroscopy-based method (SLBM) for measuring pupil diameter and compare it to Colvard infrared pupillometry (CIP). Two examiners performed three repeated measurements with each instrument in 40 healthy eyes. We determined the agreement of SLBM and CIP, intraobserver and interobserver repeatabilities, and interobserver concordance (kappa) and SLBM ability for detecting pupil sizes over 6.0 mm. The mean (±standard deviation [SD]) pupil diameter was 5.81 ± 0.70 mm with SLBM and 6.26 ± 0.68 mm with CIP (p=0.01) averaging both examiner's results. Mean differences between the SLBM and CIP were -0.60 mm and -0.30 mm for each examiner using the average of the three readings (p=0.02), and they were very similar using the first reading. Intraobserver reproducibility: the width of the 95% LoA ranged from 1.79 to 2.30 mm. The ICCs were 0.97 and 0.92 for SLBM, and 0.96 and 0.90 for CIP. Interobserver reproducibility, the width of the LOA ranged from 1.82 to 2.09 mm. Kappa statistics were 0.39 and 0.49 for the first and mean SLBM readings, respectively, and 0.45 for both the first and mean CIP readings. Sensitivity and specificity of SLBM for detection of pupils larger than 6 mm ranged from 55.56% to 73.68% and from 76.19% to 95.45%, respectively. The best tradeoff between sensitivity and specificity ranged from 5.4 mm to 6.2 mm.</a:t>
            </a:r>
          </a:p>
          <a:p>
            <a:pPr marL="0" indent="0" defTabSz="1731220">
              <a:spcBef>
                <a:spcPts val="3100"/>
              </a:spcBef>
              <a:buSzTx/>
              <a:buNone/>
              <a:defRPr sz="3407"/>
            </a:pPr>
            <a:r>
              <a:rPr b="1"/>
              <a:t>Ground truth:</a:t>
            </a:r>
            <a:r>
              <a:t> No</a:t>
            </a:r>
          </a:p>
          <a:p>
            <a:pPr marL="0" indent="0" defTabSz="1731220">
              <a:spcBef>
                <a:spcPts val="3100"/>
              </a:spcBef>
              <a:buSzTx/>
              <a:buNone/>
              <a:defRPr sz="3407"/>
            </a:pPr>
            <a:r>
              <a:rPr b="1"/>
              <a:t>BioGPT:</a:t>
            </a:r>
            <a:r>
              <a:t> The answer is that SLBM </a:t>
            </a:r>
            <a:r>
              <a:rPr b="1"/>
              <a:t>is not a good alternative</a:t>
            </a:r>
            <a:r>
              <a:t> to CIP for measuring pupil size.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67">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6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36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36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367">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67" grpId="1"/>
    </p:bld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371" name="Text Generation"/>
          <p:cNvSpPr txBox="1"/>
          <p:nvPr>
            <p:ph type="title"/>
          </p:nvPr>
        </p:nvSpPr>
        <p:spPr>
          <a:prstGeom prst="rect">
            <a:avLst/>
          </a:prstGeom>
        </p:spPr>
        <p:txBody>
          <a:bodyPr/>
          <a:lstStyle/>
          <a:p>
            <a:pPr/>
            <a:r>
              <a:t>Text Generation</a:t>
            </a:r>
          </a:p>
        </p:txBody>
      </p:sp>
      <p:sp>
        <p:nvSpPr>
          <p:cNvPr id="372" name="Common Word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Common Words</a:t>
            </a:r>
          </a:p>
        </p:txBody>
      </p:sp>
      <p:pic>
        <p:nvPicPr>
          <p:cNvPr id="373" name="Screenshot 2024-11-15 at 19.52.44.png" descr="Screenshot 2024-11-15 at 19.52.44.png"/>
          <p:cNvPicPr>
            <a:picLocks noChangeAspect="1"/>
          </p:cNvPicPr>
          <p:nvPr/>
        </p:nvPicPr>
        <p:blipFill>
          <a:blip r:embed="rId4">
            <a:extLst/>
          </a:blip>
          <a:stretch>
            <a:fillRect/>
          </a:stretch>
        </p:blipFill>
        <p:spPr>
          <a:xfrm>
            <a:off x="1034214" y="4453059"/>
            <a:ext cx="22315572" cy="6333882"/>
          </a:xfrm>
          <a:prstGeom prst="rect">
            <a:avLst/>
          </a:prstGeom>
          <a:ln w="25400">
            <a:miter lim="400000"/>
          </a:ln>
          <a:effectLst>
            <a:outerShdw sx="100000" sy="100000" kx="0" ky="0" algn="b" rotWithShape="0" blurRad="254000" dist="127000" dir="5400000">
              <a:srgbClr val="000000">
                <a:alpha val="70000"/>
              </a:srgbClr>
            </a:outerShdw>
          </a:effectLst>
        </p:spPr>
      </p:pic>
      <p:sp>
        <p:nvSpPr>
          <p:cNvPr id="374" name="GPT-2 vs BioGPT when given relatively common names as input"/>
          <p:cNvSpPr txBox="1"/>
          <p:nvPr/>
        </p:nvSpPr>
        <p:spPr>
          <a:xfrm>
            <a:off x="6672643" y="11460199"/>
            <a:ext cx="11038714" cy="548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100000"/>
              </a:lnSpc>
              <a:spcBef>
                <a:spcPts val="0"/>
              </a:spcBef>
              <a:defRPr sz="3000">
                <a:solidFill>
                  <a:srgbClr val="5E5E5E"/>
                </a:solidFill>
              </a:defRPr>
            </a:lvl1pPr>
          </a:lstStyle>
          <a:p>
            <a:pPr/>
            <a:r>
              <a:t>GPT-2 vs BioGPT when given relatively common names as input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73"/>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3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2" grpId="1"/>
      <p:bldP build="whole" bldLvl="1" animBg="1" rev="0" advAuto="0" spid="374" grpId="3"/>
      <p:bldP build="whole" bldLvl="1" animBg="1" rev="0" advAuto="0" spid="373" grpId="2"/>
    </p:bld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378" name="Text Generation"/>
          <p:cNvSpPr txBox="1"/>
          <p:nvPr>
            <p:ph type="title"/>
          </p:nvPr>
        </p:nvSpPr>
        <p:spPr>
          <a:prstGeom prst="rect">
            <a:avLst/>
          </a:prstGeom>
        </p:spPr>
        <p:txBody>
          <a:bodyPr/>
          <a:lstStyle/>
          <a:p>
            <a:pPr/>
            <a:r>
              <a:t>Text Generation</a:t>
            </a:r>
          </a:p>
        </p:txBody>
      </p:sp>
      <p:sp>
        <p:nvSpPr>
          <p:cNvPr id="379" name="Uncommon Words I"/>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defTabSz="817244">
              <a:defRPr sz="5445"/>
            </a:pPr>
            <a:r>
              <a:t>Uncommon Words </a:t>
            </a:r>
            <a:r>
              <a:rPr>
                <a:latin typeface="Times Roman"/>
                <a:ea typeface="Times Roman"/>
                <a:cs typeface="Times Roman"/>
                <a:sym typeface="Times Roman"/>
              </a:rPr>
              <a:t>I</a:t>
            </a:r>
          </a:p>
        </p:txBody>
      </p:sp>
      <p:pic>
        <p:nvPicPr>
          <p:cNvPr id="380" name="Screenshot 2024-11-15 at 19.57.02.png" descr="Screenshot 2024-11-15 at 19.57.02.png"/>
          <p:cNvPicPr>
            <a:picLocks noChangeAspect="1"/>
          </p:cNvPicPr>
          <p:nvPr/>
        </p:nvPicPr>
        <p:blipFill>
          <a:blip r:embed="rId4">
            <a:extLst/>
          </a:blip>
          <a:stretch>
            <a:fillRect/>
          </a:stretch>
        </p:blipFill>
        <p:spPr>
          <a:xfrm>
            <a:off x="970881" y="3985305"/>
            <a:ext cx="22442238" cy="7647515"/>
          </a:xfrm>
          <a:prstGeom prst="rect">
            <a:avLst/>
          </a:prstGeom>
          <a:ln w="25400">
            <a:miter lim="400000"/>
          </a:ln>
          <a:effectLst>
            <a:outerShdw sx="100000" sy="100000" kx="0" ky="0" algn="b" rotWithShape="0" blurRad="254000" dist="127000" dir="5400000">
              <a:srgbClr val="000000">
                <a:alpha val="70000"/>
              </a:srgbClr>
            </a:outerShdw>
          </a:effectLst>
        </p:spPr>
      </p:pic>
      <p:sp>
        <p:nvSpPr>
          <p:cNvPr id="381" name="GPT-2 vs BioGPT when given somewhat uncommon names as input"/>
          <p:cNvSpPr txBox="1"/>
          <p:nvPr/>
        </p:nvSpPr>
        <p:spPr>
          <a:xfrm>
            <a:off x="6323075" y="12108767"/>
            <a:ext cx="11737849" cy="548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100000"/>
              </a:lnSpc>
              <a:spcBef>
                <a:spcPts val="0"/>
              </a:spcBef>
              <a:defRPr sz="3000">
                <a:solidFill>
                  <a:srgbClr val="5E5E5E"/>
                </a:solidFill>
              </a:defRPr>
            </a:lvl1pPr>
          </a:lstStyle>
          <a:p>
            <a:pPr/>
            <a:r>
              <a:t>GPT-2 vs BioGPT when given somewhat uncommon names as input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80"/>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3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0" grpId="2"/>
      <p:bldP build="whole" bldLvl="1" animBg="1" rev="0" advAuto="0" spid="379" grpId="1"/>
      <p:bldP build="whole" bldLvl="1" animBg="1" rev="0" advAuto="0" spid="381" grpId="3"/>
    </p:bldLst>
  </p:timing>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85" name="Text Generation"/>
          <p:cNvSpPr txBox="1"/>
          <p:nvPr>
            <p:ph type="title"/>
          </p:nvPr>
        </p:nvSpPr>
        <p:spPr>
          <a:prstGeom prst="rect">
            <a:avLst/>
          </a:prstGeom>
        </p:spPr>
        <p:txBody>
          <a:bodyPr/>
          <a:lstStyle/>
          <a:p>
            <a:pPr/>
            <a:r>
              <a:t>Text Generation</a:t>
            </a:r>
          </a:p>
        </p:txBody>
      </p:sp>
      <p:sp>
        <p:nvSpPr>
          <p:cNvPr id="386" name="Uncommon Words II"/>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defTabSz="817244">
              <a:defRPr sz="5445"/>
            </a:pPr>
            <a:r>
              <a:t>Uncommon Words </a:t>
            </a:r>
            <a:r>
              <a:rPr>
                <a:latin typeface="Times Roman"/>
                <a:ea typeface="Times Roman"/>
                <a:cs typeface="Times Roman"/>
                <a:sym typeface="Times Roman"/>
              </a:rPr>
              <a:t>II</a:t>
            </a:r>
          </a:p>
        </p:txBody>
      </p:sp>
      <p:pic>
        <p:nvPicPr>
          <p:cNvPr id="387" name="Screenshot 2024-11-20 at 00.37.09.png" descr="Screenshot 2024-11-20 at 00.37.09.png"/>
          <p:cNvPicPr>
            <a:picLocks noChangeAspect="1"/>
          </p:cNvPicPr>
          <p:nvPr/>
        </p:nvPicPr>
        <p:blipFill>
          <a:blip r:embed="rId3">
            <a:extLst/>
          </a:blip>
          <a:stretch>
            <a:fillRect/>
          </a:stretch>
        </p:blipFill>
        <p:spPr>
          <a:xfrm>
            <a:off x="1147415" y="3846069"/>
            <a:ext cx="21752583" cy="7915282"/>
          </a:xfrm>
          <a:prstGeom prst="rect">
            <a:avLst/>
          </a:prstGeom>
          <a:ln w="25400">
            <a:miter lim="400000"/>
          </a:ln>
          <a:effectLst>
            <a:outerShdw sx="100000" sy="100000" kx="0" ky="0" algn="b" rotWithShape="0" blurRad="254000" dist="127000" dir="5400000">
              <a:srgbClr val="000000">
                <a:alpha val="70000"/>
              </a:srgbClr>
            </a:outerShdw>
          </a:effectLst>
        </p:spPr>
      </p:pic>
      <p:sp>
        <p:nvSpPr>
          <p:cNvPr id="388" name="GPT-2 vs BioGPT when given somewhat uncommon names as input"/>
          <p:cNvSpPr txBox="1"/>
          <p:nvPr/>
        </p:nvSpPr>
        <p:spPr>
          <a:xfrm>
            <a:off x="6323075" y="12108767"/>
            <a:ext cx="11737849" cy="548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100000"/>
              </a:lnSpc>
              <a:spcBef>
                <a:spcPts val="0"/>
              </a:spcBef>
              <a:defRPr sz="3000">
                <a:solidFill>
                  <a:srgbClr val="5E5E5E"/>
                </a:solidFill>
              </a:defRPr>
            </a:lvl1pPr>
          </a:lstStyle>
          <a:p>
            <a:pPr/>
            <a:r>
              <a:t>GPT-2 vs BioGPT when given somewhat uncommon names as input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3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8"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87" name="NLP in Biomedicine"/>
          <p:cNvSpPr txBox="1"/>
          <p:nvPr>
            <p:ph type="title"/>
          </p:nvPr>
        </p:nvSpPr>
        <p:spPr>
          <a:prstGeom prst="rect">
            <a:avLst/>
          </a:prstGeom>
        </p:spPr>
        <p:txBody>
          <a:bodyPr/>
          <a:lstStyle/>
          <a:p>
            <a:pPr/>
            <a:r>
              <a:t>NLP in Biomedicine</a:t>
            </a:r>
          </a:p>
        </p:txBody>
      </p:sp>
      <p:sp>
        <p:nvSpPr>
          <p:cNvPr id="188" name="Great at extracting insights from structured/unstructured biomedical text.…"/>
          <p:cNvSpPr txBox="1"/>
          <p:nvPr>
            <p:ph type="body" idx="1"/>
          </p:nvPr>
        </p:nvSpPr>
        <p:spPr>
          <a:xfrm>
            <a:off x="1206500" y="3695892"/>
            <a:ext cx="21971000" cy="8256012"/>
          </a:xfrm>
          <a:prstGeom prst="rect">
            <a:avLst/>
          </a:prstGeom>
        </p:spPr>
        <p:txBody>
          <a:bodyPr/>
          <a:lstStyle/>
          <a:p>
            <a:pPr/>
            <a:r>
              <a:t>Great at extracting insights from structured/unstructured biomedical text.</a:t>
            </a:r>
          </a:p>
          <a:p>
            <a:pPr/>
            <a:r>
              <a:t>Exceptional capabilities in complex language understanding and generation tasks.</a:t>
            </a:r>
          </a:p>
          <a:p>
            <a:pPr>
              <a:defRPr b="1"/>
            </a:pPr>
            <a:r>
              <a:t>Applications:</a:t>
            </a:r>
          </a:p>
          <a:p>
            <a:pPr lvl="1">
              <a:buChar char="‣"/>
            </a:pPr>
            <a:r>
              <a:t>Drug discovery</a:t>
            </a:r>
          </a:p>
          <a:p>
            <a:pPr lvl="1">
              <a:buChar char="‣"/>
            </a:pPr>
            <a:r>
              <a:t>Clinical therapy enhancement</a:t>
            </a:r>
          </a:p>
          <a:p>
            <a:pPr lvl="1">
              <a:buChar char="‣"/>
            </a:pPr>
            <a:r>
              <a:t>Pathology research</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88">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8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8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8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8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188">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188">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88" grpId="1"/>
    </p:bld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90" name="Text Generation"/>
          <p:cNvSpPr txBox="1"/>
          <p:nvPr>
            <p:ph type="title"/>
          </p:nvPr>
        </p:nvSpPr>
        <p:spPr>
          <a:xfrm>
            <a:off x="1153552" y="1077359"/>
            <a:ext cx="21971001" cy="1433164"/>
          </a:xfrm>
          <a:prstGeom prst="rect">
            <a:avLst/>
          </a:prstGeom>
        </p:spPr>
        <p:txBody>
          <a:bodyPr/>
          <a:lstStyle/>
          <a:p>
            <a:pPr/>
            <a:r>
              <a:t>Text Generation</a:t>
            </a:r>
          </a:p>
        </p:txBody>
      </p:sp>
      <p:sp>
        <p:nvSpPr>
          <p:cNvPr id="391" name="Keywords of interest"/>
          <p:cNvSpPr txBox="1"/>
          <p:nvPr>
            <p:ph type="body" idx="21"/>
          </p:nvPr>
        </p:nvSpPr>
        <p:spPr>
          <a:xfrm>
            <a:off x="1206500" y="2355185"/>
            <a:ext cx="21971000" cy="934780"/>
          </a:xfrm>
          <a:prstGeom prst="rect">
            <a:avLst/>
          </a:prstGeom>
          <a:extLst>
            <a:ext uri="{C572A759-6A51-4108-AA02-DFA0A04FC94B}">
              <ma14:wrappingTextBoxFlag xmlns:ma14="http://schemas.microsoft.com/office/mac/drawingml/2011/main" val="1"/>
            </a:ext>
          </a:extLst>
        </p:spPr>
        <p:txBody>
          <a:bodyPr/>
          <a:lstStyle/>
          <a:p>
            <a:pPr/>
            <a:r>
              <a:t>Keywords of interest</a:t>
            </a:r>
          </a:p>
        </p:txBody>
      </p:sp>
      <p:pic>
        <p:nvPicPr>
          <p:cNvPr id="392" name="Screenshot 2024-11-20 at 00.38.04.png" descr="Screenshot 2024-11-20 at 00.38.04.png"/>
          <p:cNvPicPr>
            <a:picLocks noChangeAspect="1"/>
          </p:cNvPicPr>
          <p:nvPr/>
        </p:nvPicPr>
        <p:blipFill>
          <a:blip r:embed="rId3">
            <a:extLst/>
          </a:blip>
          <a:stretch>
            <a:fillRect/>
          </a:stretch>
        </p:blipFill>
        <p:spPr>
          <a:xfrm>
            <a:off x="1208024" y="4155466"/>
            <a:ext cx="21862057" cy="7330990"/>
          </a:xfrm>
          <a:prstGeom prst="rect">
            <a:avLst/>
          </a:prstGeom>
          <a:ln w="25400">
            <a:miter lim="400000"/>
          </a:ln>
          <a:effectLst>
            <a:outerShdw sx="100000" sy="100000" kx="0" ky="0" algn="b" rotWithShape="0" blurRad="254000" dist="127000" dir="5400000">
              <a:srgbClr val="000000">
                <a:alpha val="70000"/>
              </a:srgbClr>
            </a:outerShdw>
          </a:effectLst>
        </p:spPr>
      </p:pic>
      <p:sp>
        <p:nvSpPr>
          <p:cNvPr id="393" name="GPT-2 vs BioGPT when manually given keywords of interest (COVID-19 related terms)"/>
          <p:cNvSpPr txBox="1"/>
          <p:nvPr/>
        </p:nvSpPr>
        <p:spPr>
          <a:xfrm>
            <a:off x="4852415" y="12108767"/>
            <a:ext cx="14679169" cy="548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100000"/>
              </a:lnSpc>
              <a:spcBef>
                <a:spcPts val="0"/>
              </a:spcBef>
              <a:defRPr sz="3000">
                <a:solidFill>
                  <a:srgbClr val="5E5E5E"/>
                </a:solidFill>
              </a:defRPr>
            </a:lvl1pPr>
          </a:lstStyle>
          <a:p>
            <a:pPr/>
            <a:r>
              <a:t>GPT-2 vs BioGPT when manually given keywords of interest (COVID-19 related terms)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3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3" grpId="1"/>
    </p:bldLst>
  </p:timing>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395" name="Scaling to Larger Size"/>
          <p:cNvSpPr txBox="1"/>
          <p:nvPr>
            <p:ph type="title"/>
          </p:nvPr>
        </p:nvSpPr>
        <p:spPr>
          <a:prstGeom prst="rect">
            <a:avLst/>
          </a:prstGeom>
        </p:spPr>
        <p:txBody>
          <a:bodyPr/>
          <a:lstStyle/>
          <a:p>
            <a:pPr/>
            <a:r>
              <a:t>Scaling to Larger Size</a:t>
            </a:r>
          </a:p>
        </p:txBody>
      </p:sp>
      <p:sp>
        <p:nvSpPr>
          <p:cNvPr id="396" name="BioGPTlarg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BioGPT</a:t>
            </a:r>
            <a:r>
              <a:rPr baseline="-5999"/>
              <a:t>large</a:t>
            </a:r>
          </a:p>
        </p:txBody>
      </p:sp>
      <p:sp>
        <p:nvSpPr>
          <p:cNvPr id="397" name="Developed on GPT-2 XL architecture, 1.5B parameters.…"/>
          <p:cNvSpPr txBox="1"/>
          <p:nvPr>
            <p:ph type="body" idx="1"/>
          </p:nvPr>
        </p:nvSpPr>
        <p:spPr>
          <a:xfrm>
            <a:off x="1206500" y="4019904"/>
            <a:ext cx="21971000" cy="8256012"/>
          </a:xfrm>
          <a:prstGeom prst="rect">
            <a:avLst/>
          </a:prstGeom>
        </p:spPr>
        <p:txBody>
          <a:bodyPr/>
          <a:lstStyle/>
          <a:p>
            <a:pPr/>
            <a:r>
              <a:t>Developed on </a:t>
            </a:r>
            <a:r>
              <a:rPr b="1"/>
              <a:t>GPT-2 XL</a:t>
            </a:r>
            <a:r>
              <a:t> architecture, </a:t>
            </a:r>
            <a:r>
              <a:rPr b="1"/>
              <a:t>1.5B</a:t>
            </a:r>
            <a:r>
              <a:t> parameters.</a:t>
            </a:r>
          </a:p>
          <a:p>
            <a:pPr/>
            <a:r>
              <a:t>Fine-tuned and evaluated for </a:t>
            </a:r>
            <a:r>
              <a:rPr b="1"/>
              <a:t>enhanced performance</a:t>
            </a:r>
            <a:r>
              <a:t> on downstream tasks.</a:t>
            </a:r>
          </a:p>
        </p:txBody>
      </p:sp>
      <p:sp>
        <p:nvSpPr>
          <p:cNvPr id="398" name="BioGPT-Large fine-tuned on downstream tasks"/>
          <p:cNvSpPr txBox="1"/>
          <p:nvPr/>
        </p:nvSpPr>
        <p:spPr>
          <a:xfrm>
            <a:off x="8677821" y="12757380"/>
            <a:ext cx="7028358" cy="4987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100000"/>
              </a:lnSpc>
              <a:spcBef>
                <a:spcPts val="0"/>
              </a:spcBef>
              <a:defRPr sz="2600">
                <a:solidFill>
                  <a:srgbClr val="5E5E5E"/>
                </a:solidFill>
              </a:defRPr>
            </a:lvl1pPr>
          </a:lstStyle>
          <a:p>
            <a:pPr/>
            <a:r>
              <a:t>BioGPT-Large fine-tuned on downstream tasks</a:t>
            </a:r>
          </a:p>
        </p:txBody>
      </p:sp>
      <p:graphicFrame>
        <p:nvGraphicFramePr>
          <p:cNvPr id="399" name="Table 1"/>
          <p:cNvGraphicFramePr/>
          <p:nvPr/>
        </p:nvGraphicFramePr>
        <p:xfrm>
          <a:off x="8287939" y="7102584"/>
          <a:ext cx="7846222" cy="5442207"/>
        </p:xfrm>
        <a:graphic xmlns:a="http://schemas.openxmlformats.org/drawingml/2006/main">
          <a:graphicData uri="http://schemas.openxmlformats.org/drawingml/2006/table">
            <a:tbl>
              <a:tblPr firstCol="1" firstRow="1" lastCol="0" lastRow="0" bandCol="0" bandRow="0" rtl="0">
                <a:tableStyleId>{4C3C2611-4C71-4FC5-86AE-919BDF0F9419}</a:tableStyleId>
              </a:tblPr>
              <a:tblGrid>
                <a:gridCol w="2465284"/>
                <a:gridCol w="2465284"/>
                <a:gridCol w="2877552"/>
              </a:tblGrid>
              <a:tr h="900684">
                <a:tc>
                  <a:txBody>
                    <a:bodyPr/>
                    <a:lstStyle/>
                    <a:p>
                      <a:pPr algn="l" defTabSz="914400">
                        <a:tabLst>
                          <a:tab pos="1663700" algn="l"/>
                        </a:tabLst>
                        <a:defRPr b="0"/>
                      </a:pPr>
                      <a:r>
                        <a:rPr b="1" sz="3200"/>
                        <a:t>Task</a:t>
                      </a:r>
                    </a:p>
                  </a:txBody>
                  <a:tcPr marL="50800" marR="50800" marT="50800" marB="50800" anchor="ctr" anchorCtr="0" horzOverflow="overflow">
                    <a:lnL w="38100">
                      <a:solidFill>
                        <a:srgbClr val="000000"/>
                      </a:solidFill>
                      <a:miter lim="400000"/>
                    </a:lnL>
                    <a:lnR w="38100">
                      <a:solidFill>
                        <a:srgbClr val="000000"/>
                      </a:solidFill>
                      <a:miter lim="400000"/>
                    </a:lnR>
                    <a:lnT w="38100">
                      <a:solidFill>
                        <a:srgbClr val="000000"/>
                      </a:solidFill>
                      <a:miter lim="400000"/>
                    </a:lnT>
                  </a:tcPr>
                </a:tc>
                <a:tc>
                  <a:txBody>
                    <a:bodyPr/>
                    <a:lstStyle/>
                    <a:p>
                      <a:pPr defTabSz="914400">
                        <a:tabLst>
                          <a:tab pos="1663700" algn="l"/>
                        </a:tabLst>
                        <a:defRPr b="0"/>
                      </a:pPr>
                      <a:r>
                        <a:rPr b="1" sz="3200"/>
                        <a:t>Metric</a:t>
                      </a:r>
                    </a:p>
                  </a:txBody>
                  <a:tcPr marL="50800" marR="50800" marT="50800" marB="50800" anchor="ctr" anchorCtr="0" horzOverflow="overflow">
                    <a:lnL w="38100">
                      <a:solidFill>
                        <a:srgbClr val="000000"/>
                      </a:solidFill>
                      <a:miter lim="400000"/>
                    </a:lnL>
                    <a:lnR w="38100">
                      <a:solidFill>
                        <a:srgbClr val="000000"/>
                      </a:solidFill>
                      <a:miter lim="400000"/>
                    </a:lnR>
                    <a:lnT w="38100">
                      <a:solidFill>
                        <a:srgbClr val="000000"/>
                      </a:solidFill>
                      <a:miter lim="400000"/>
                    </a:lnT>
                  </a:tcPr>
                </a:tc>
                <a:tc>
                  <a:txBody>
                    <a:bodyPr/>
                    <a:lstStyle/>
                    <a:p>
                      <a:pPr defTabSz="914400">
                        <a:tabLst>
                          <a:tab pos="1663700" algn="l"/>
                        </a:tabLst>
                        <a:defRPr b="0"/>
                      </a:pPr>
                      <a:r>
                        <a:rPr b="1" sz="3200"/>
                        <a:t>Performance</a:t>
                      </a:r>
                    </a:p>
                  </a:txBody>
                  <a:tcPr marL="50800" marR="50800" marT="50800" marB="50800" anchor="ctr" anchorCtr="0" horzOverflow="overflow">
                    <a:lnL w="38100">
                      <a:solidFill>
                        <a:srgbClr val="000000"/>
                      </a:solidFill>
                      <a:miter lim="400000"/>
                    </a:lnL>
                    <a:lnR w="38100">
                      <a:solidFill>
                        <a:srgbClr val="000000"/>
                      </a:solidFill>
                      <a:miter lim="400000"/>
                    </a:lnR>
                    <a:lnT w="38100">
                      <a:solidFill>
                        <a:srgbClr val="000000"/>
                      </a:solidFill>
                      <a:miter lim="400000"/>
                    </a:lnT>
                  </a:tcPr>
                </a:tc>
              </a:tr>
              <a:tr h="900684">
                <a:tc>
                  <a:txBody>
                    <a:bodyPr/>
                    <a:lstStyle/>
                    <a:p>
                      <a:pPr algn="l" defTabSz="914400">
                        <a:tabLst>
                          <a:tab pos="1663700" algn="l"/>
                        </a:tabLst>
                        <a:defRPr b="0"/>
                      </a:pPr>
                      <a:r>
                        <a:rPr b="1" sz="3200"/>
                        <a:t>BC5CDR</a:t>
                      </a:r>
                    </a:p>
                  </a:txBody>
                  <a:tcPr marL="50800" marR="50800" marT="50800" marB="50800" anchor="ctr" anchorCtr="0" horzOverflow="overflow">
                    <a:lnL w="38100">
                      <a:solidFill>
                        <a:srgbClr val="000000"/>
                      </a:solidFill>
                      <a:miter lim="400000"/>
                    </a:lnL>
                  </a:tcPr>
                </a:tc>
                <a:tc>
                  <a:txBody>
                    <a:bodyPr/>
                    <a:lstStyle/>
                    <a:p>
                      <a:pPr defTabSz="914400"/>
                      <a:r>
                        <a:rPr sz="3200"/>
                        <a:t>F1</a:t>
                      </a:r>
                    </a:p>
                  </a:txBody>
                  <a:tcPr marL="50800" marR="50800" marT="50800" marB="50800" anchor="ctr" anchorCtr="0" horzOverflow="overflow"/>
                </a:tc>
                <a:tc>
                  <a:txBody>
                    <a:bodyPr/>
                    <a:lstStyle/>
                    <a:p>
                      <a:pPr defTabSz="914400"/>
                      <a:r>
                        <a:rPr sz="3200"/>
                        <a:t>50.12</a:t>
                      </a:r>
                    </a:p>
                  </a:txBody>
                  <a:tcPr marL="50800" marR="50800" marT="50800" marB="50800" anchor="ctr" anchorCtr="0" horzOverflow="overflow">
                    <a:lnR w="38100">
                      <a:solidFill>
                        <a:srgbClr val="000000"/>
                      </a:solidFill>
                      <a:miter lim="400000"/>
                    </a:lnR>
                  </a:tcPr>
                </a:tc>
              </a:tr>
              <a:tr h="900684">
                <a:tc>
                  <a:txBody>
                    <a:bodyPr/>
                    <a:lstStyle/>
                    <a:p>
                      <a:pPr algn="l" defTabSz="914400">
                        <a:tabLst>
                          <a:tab pos="1663700" algn="l"/>
                        </a:tabLst>
                        <a:defRPr b="0"/>
                      </a:pPr>
                      <a:r>
                        <a:rPr b="1" sz="3200"/>
                        <a:t>KD-DTI</a:t>
                      </a:r>
                    </a:p>
                  </a:txBody>
                  <a:tcPr marL="50800" marR="50800" marT="50800" marB="50800" anchor="ctr" anchorCtr="0" horzOverflow="overflow">
                    <a:lnL w="38100">
                      <a:solidFill>
                        <a:srgbClr val="000000"/>
                      </a:solidFill>
                      <a:miter lim="400000"/>
                    </a:lnL>
                  </a:tcPr>
                </a:tc>
                <a:tc>
                  <a:txBody>
                    <a:bodyPr/>
                    <a:lstStyle/>
                    <a:p>
                      <a:pPr defTabSz="914400"/>
                      <a:r>
                        <a:rPr sz="3200"/>
                        <a:t>F1</a:t>
                      </a:r>
                    </a:p>
                  </a:txBody>
                  <a:tcPr marL="50800" marR="50800" marT="50800" marB="50800" anchor="ctr" anchorCtr="0" horzOverflow="overflow"/>
                </a:tc>
                <a:tc>
                  <a:txBody>
                    <a:bodyPr/>
                    <a:lstStyle/>
                    <a:p>
                      <a:pPr defTabSz="914400"/>
                      <a:r>
                        <a:rPr sz="3200"/>
                        <a:t>38.39</a:t>
                      </a:r>
                    </a:p>
                  </a:txBody>
                  <a:tcPr marL="50800" marR="50800" marT="50800" marB="50800" anchor="ctr" anchorCtr="0" horzOverflow="overflow">
                    <a:lnR w="38100">
                      <a:solidFill>
                        <a:srgbClr val="000000"/>
                      </a:solidFill>
                      <a:miter lim="400000"/>
                    </a:lnR>
                  </a:tcPr>
                </a:tc>
              </a:tr>
              <a:tr h="900684">
                <a:tc>
                  <a:txBody>
                    <a:bodyPr/>
                    <a:lstStyle/>
                    <a:p>
                      <a:pPr algn="l" defTabSz="914400">
                        <a:tabLst>
                          <a:tab pos="1663700" algn="l"/>
                        </a:tabLst>
                        <a:defRPr b="0"/>
                      </a:pPr>
                      <a:r>
                        <a:rPr b="1" sz="3200"/>
                        <a:t>DDI</a:t>
                      </a:r>
                    </a:p>
                  </a:txBody>
                  <a:tcPr marL="50800" marR="50800" marT="50800" marB="50800" anchor="ctr" anchorCtr="0" horzOverflow="overflow">
                    <a:lnL w="38100">
                      <a:solidFill>
                        <a:srgbClr val="000000"/>
                      </a:solidFill>
                      <a:miter lim="400000"/>
                    </a:lnL>
                  </a:tcPr>
                </a:tc>
                <a:tc>
                  <a:txBody>
                    <a:bodyPr/>
                    <a:lstStyle/>
                    <a:p>
                      <a:pPr defTabSz="914400"/>
                      <a:r>
                        <a:rPr sz="3200"/>
                        <a:t>F1</a:t>
                      </a:r>
                    </a:p>
                  </a:txBody>
                  <a:tcPr marL="50800" marR="50800" marT="50800" marB="50800" anchor="ctr" anchorCtr="0" horzOverflow="overflow"/>
                </a:tc>
                <a:tc>
                  <a:txBody>
                    <a:bodyPr/>
                    <a:lstStyle/>
                    <a:p>
                      <a:pPr defTabSz="914400"/>
                      <a:r>
                        <a:rPr sz="3200"/>
                        <a:t>44.89</a:t>
                      </a:r>
                    </a:p>
                  </a:txBody>
                  <a:tcPr marL="50800" marR="50800" marT="50800" marB="50800" anchor="ctr" anchorCtr="0" horzOverflow="overflow">
                    <a:lnR w="38100">
                      <a:solidFill>
                        <a:srgbClr val="000000"/>
                      </a:solidFill>
                      <a:miter lim="400000"/>
                    </a:lnR>
                  </a:tcPr>
                </a:tc>
              </a:tr>
              <a:tr h="900684">
                <a:tc>
                  <a:txBody>
                    <a:bodyPr/>
                    <a:lstStyle/>
                    <a:p>
                      <a:pPr algn="l" defTabSz="914400">
                        <a:tabLst>
                          <a:tab pos="1663700" algn="l"/>
                        </a:tabLst>
                        <a:defRPr b="0"/>
                      </a:pPr>
                      <a:r>
                        <a:rPr b="1" sz="3200"/>
                        <a:t>PubMedQA</a:t>
                      </a:r>
                    </a:p>
                  </a:txBody>
                  <a:tcPr marL="50800" marR="50800" marT="50800" marB="50800" anchor="ctr" anchorCtr="0" horzOverflow="overflow">
                    <a:lnL w="38100">
                      <a:solidFill>
                        <a:srgbClr val="000000"/>
                      </a:solidFill>
                      <a:miter lim="400000"/>
                    </a:lnL>
                  </a:tcPr>
                </a:tc>
                <a:tc>
                  <a:txBody>
                    <a:bodyPr/>
                    <a:lstStyle/>
                    <a:p>
                      <a:pPr defTabSz="914400"/>
                      <a:r>
                        <a:rPr sz="3200"/>
                        <a:t>Accuracy</a:t>
                      </a:r>
                    </a:p>
                  </a:txBody>
                  <a:tcPr marL="50800" marR="50800" marT="50800" marB="50800" anchor="ctr" anchorCtr="0" horzOverflow="overflow"/>
                </a:tc>
                <a:tc>
                  <a:txBody>
                    <a:bodyPr/>
                    <a:lstStyle/>
                    <a:p>
                      <a:pPr defTabSz="914400"/>
                      <a:r>
                        <a:rPr sz="3200"/>
                        <a:t>81.0</a:t>
                      </a:r>
                    </a:p>
                  </a:txBody>
                  <a:tcPr marL="50800" marR="50800" marT="50800" marB="50800" anchor="ctr" anchorCtr="0" horzOverflow="overflow">
                    <a:lnR w="38100">
                      <a:solidFill>
                        <a:srgbClr val="000000"/>
                      </a:solidFill>
                      <a:miter lim="400000"/>
                    </a:lnR>
                  </a:tcPr>
                </a:tc>
              </a:tr>
              <a:tr h="900684">
                <a:tc>
                  <a:txBody>
                    <a:bodyPr/>
                    <a:lstStyle/>
                    <a:p>
                      <a:pPr algn="l" defTabSz="914400">
                        <a:tabLst>
                          <a:tab pos="1663700" algn="l"/>
                        </a:tabLst>
                        <a:defRPr b="0"/>
                      </a:pPr>
                      <a:r>
                        <a:rPr b="1" sz="3200"/>
                        <a:t>HoC</a:t>
                      </a:r>
                    </a:p>
                  </a:txBody>
                  <a:tcPr marL="50800" marR="50800" marT="50800" marB="50800" anchor="ctr" anchorCtr="0" horzOverflow="overflow">
                    <a:lnL w="38100">
                      <a:solidFill>
                        <a:srgbClr val="000000"/>
                      </a:solidFill>
                      <a:miter lim="400000"/>
                    </a:lnL>
                    <a:lnB w="38100">
                      <a:solidFill>
                        <a:srgbClr val="000000"/>
                      </a:solidFill>
                      <a:miter lim="400000"/>
                    </a:lnB>
                  </a:tcPr>
                </a:tc>
                <a:tc>
                  <a:txBody>
                    <a:bodyPr/>
                    <a:lstStyle/>
                    <a:p>
                      <a:pPr defTabSz="914400"/>
                      <a:r>
                        <a:rPr sz="3200"/>
                        <a:t>F1</a:t>
                      </a:r>
                    </a:p>
                  </a:txBody>
                  <a:tcPr marL="50800" marR="50800" marT="50800" marB="50800" anchor="ctr" anchorCtr="0" horzOverflow="overflow">
                    <a:lnB w="38100">
                      <a:solidFill>
                        <a:srgbClr val="000000"/>
                      </a:solidFill>
                      <a:miter lim="400000"/>
                    </a:lnB>
                  </a:tcPr>
                </a:tc>
                <a:tc>
                  <a:txBody>
                    <a:bodyPr/>
                    <a:lstStyle/>
                    <a:p>
                      <a:pPr defTabSz="914400"/>
                      <a:r>
                        <a:rPr sz="3200"/>
                        <a:t>84.40</a:t>
                      </a:r>
                    </a:p>
                  </a:txBody>
                  <a:tcPr marL="50800" marR="50800" marT="50800" marB="50800" anchor="ctr" anchorCtr="0" horzOverflow="overflow">
                    <a:lnR w="38100">
                      <a:solidFill>
                        <a:srgbClr val="000000"/>
                      </a:solidFill>
                      <a:miter lim="400000"/>
                    </a:lnR>
                    <a:lnB w="38100">
                      <a:solidFill>
                        <a:srgbClr val="000000"/>
                      </a:solidFill>
                      <a:miter lim="400000"/>
                    </a:lnB>
                  </a:tcPr>
                </a:tc>
              </a:tr>
            </a:tbl>
          </a:graphicData>
        </a:graphic>
      </p:graphicFrame>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399"/>
                                        </p:tgtEl>
                                        <p:attrNameLst>
                                          <p:attrName>style.visibility</p:attrName>
                                        </p:attrNameLst>
                                      </p:cBhvr>
                                      <p:to>
                                        <p:strVal val="visible"/>
                                      </p:to>
                                    </p:set>
                                  </p:childTnLst>
                                </p:cTn>
                              </p:par>
                            </p:childTnLst>
                          </p:cTn>
                        </p:par>
                        <p:par>
                          <p:cTn id="15" fill="hold">
                            <p:stCondLst>
                              <p:cond delay="0"/>
                            </p:stCondLst>
                            <p:childTnLst>
                              <p:par>
                                <p:cTn id="16" presetClass="entr" nodeType="afterEffect" presetSubtype="0" presetID="1" grpId="4" fill="hold">
                                  <p:stCondLst>
                                    <p:cond delay="0"/>
                                  </p:stCondLst>
                                  <p:iterate type="el" backwards="0">
                                    <p:tmAbs val="0"/>
                                  </p:iterate>
                                  <p:childTnLst>
                                    <p:set>
                                      <p:cBhvr>
                                        <p:cTn id="17" fill="hold"/>
                                        <p:tgtEl>
                                          <p:spTgt spid="3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7" grpId="2"/>
      <p:bldP build="whole" bldLvl="1" animBg="1" rev="0" advAuto="0" spid="398" grpId="4"/>
      <p:bldP build="whole" bldLvl="1" animBg="1" rev="0" advAuto="0" spid="399" grpId="3"/>
      <p:bldP build="whole" bldLvl="1" animBg="1" rev="0" advAuto="0" spid="396" grpId="1"/>
    </p:bldLst>
  </p:timing>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3" name="Conclusion"/>
          <p:cNvSpPr txBox="1"/>
          <p:nvPr>
            <p:ph type="title"/>
          </p:nvPr>
        </p:nvSpPr>
        <p:spPr>
          <a:prstGeom prst="rect">
            <a:avLst/>
          </a:prstGeom>
        </p:spPr>
        <p:txBody>
          <a:bodyPr/>
          <a:lstStyle/>
          <a:p>
            <a:pPr/>
            <a:r>
              <a:t>Conclusion</a:t>
            </a:r>
          </a:p>
        </p:txBody>
      </p:sp>
      <p:sp>
        <p:nvSpPr>
          <p:cNvPr id="404" name="Built on the GPT-2 backbone, pre-trained on 15M PubMed abstracts.…"/>
          <p:cNvSpPr txBox="1"/>
          <p:nvPr>
            <p:ph type="body" idx="1"/>
          </p:nvPr>
        </p:nvSpPr>
        <p:spPr>
          <a:xfrm>
            <a:off x="1206500" y="3399854"/>
            <a:ext cx="21971000" cy="9104662"/>
          </a:xfrm>
          <a:prstGeom prst="rect">
            <a:avLst/>
          </a:prstGeom>
        </p:spPr>
        <p:txBody>
          <a:bodyPr/>
          <a:lstStyle/>
          <a:p>
            <a:pPr/>
            <a:r>
              <a:t>Built on the GPT-2 backbone, pre-trained on </a:t>
            </a:r>
            <a:r>
              <a:rPr b="1"/>
              <a:t>15M PubMed </a:t>
            </a:r>
            <a:r>
              <a:t>abstracts.</a:t>
            </a:r>
          </a:p>
          <a:p>
            <a:pPr/>
            <a:r>
              <a:rPr b="1"/>
              <a:t>Pioneer</a:t>
            </a:r>
            <a:r>
              <a:t> to adapt GPT effectively in Biomedicine domain.</a:t>
            </a:r>
          </a:p>
          <a:p>
            <a:pPr/>
            <a:r>
              <a:rPr b="1"/>
              <a:t>Outperforms</a:t>
            </a:r>
            <a:r>
              <a:t> GPT-2 in biomedical text generation.</a:t>
            </a:r>
          </a:p>
          <a:p>
            <a:pPr/>
            <a:r>
              <a:rPr b="1"/>
              <a:t>State-of-the-Art</a:t>
            </a:r>
            <a:r>
              <a:t> results on:</a:t>
            </a:r>
          </a:p>
          <a:p>
            <a:pPr lvl="1">
              <a:buChar char="‣"/>
            </a:pPr>
            <a:r>
              <a:t>3 relation extraction tasks.</a:t>
            </a:r>
          </a:p>
          <a:p>
            <a:pPr lvl="1">
              <a:buChar char="‣"/>
            </a:pPr>
            <a:r>
              <a:t>1 question answering task.</a:t>
            </a:r>
          </a:p>
          <a:p>
            <a:pPr/>
            <a:r>
              <a:t>Larger-scale BioGPT model on expanded biomedical datasets.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04">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0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40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40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40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40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404">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404">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04" grpId="1"/>
    </p:bldLst>
  </p:timing>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6" name="References"/>
          <p:cNvSpPr txBox="1"/>
          <p:nvPr>
            <p:ph type="title"/>
          </p:nvPr>
        </p:nvSpPr>
        <p:spPr>
          <a:prstGeom prst="rect">
            <a:avLst/>
          </a:prstGeom>
        </p:spPr>
        <p:txBody>
          <a:bodyPr/>
          <a:lstStyle/>
          <a:p>
            <a:pPr/>
            <a:r>
              <a:t>References</a:t>
            </a:r>
          </a:p>
        </p:txBody>
      </p:sp>
      <p:sp>
        <p:nvSpPr>
          <p:cNvPr id="407" name="https://arxiv.org/pdf/2210.10341…"/>
          <p:cNvSpPr txBox="1"/>
          <p:nvPr>
            <p:ph type="body" idx="1"/>
          </p:nvPr>
        </p:nvSpPr>
        <p:spPr>
          <a:xfrm>
            <a:off x="1206500" y="3110271"/>
            <a:ext cx="21971000" cy="9394245"/>
          </a:xfrm>
          <a:prstGeom prst="rect">
            <a:avLst/>
          </a:prstGeom>
        </p:spPr>
        <p:txBody>
          <a:bodyPr/>
          <a:lstStyle/>
          <a:p>
            <a:pPr marL="609599" indent="-609599">
              <a:lnSpc>
                <a:spcPct val="100000"/>
              </a:lnSpc>
              <a:defRPr sz="2900"/>
            </a:pPr>
            <a:r>
              <a:rPr u="sng">
                <a:hlinkClick r:id="rId3" invalidUrl="" action="" tgtFrame="" tooltip="" history="1" highlightClick="0" endSnd="0"/>
              </a:rPr>
              <a:t>https://arxiv.org/pdf/2210.10341</a:t>
            </a:r>
          </a:p>
          <a:p>
            <a:pPr marL="609599" indent="-609599">
              <a:lnSpc>
                <a:spcPct val="100000"/>
              </a:lnSpc>
              <a:defRPr sz="2900"/>
            </a:pPr>
            <a:r>
              <a:rPr u="sng">
                <a:hlinkClick r:id="rId4" invalidUrl="" action="" tgtFrame="" tooltip="" history="1" highlightClick="0" endSnd="0"/>
              </a:rPr>
              <a:t>https://pubmed.ncbi.nlm.nih.gov/</a:t>
            </a:r>
            <a:endParaRPr u="sng"/>
          </a:p>
          <a:p>
            <a:pPr marL="609599" indent="-609599">
              <a:lnSpc>
                <a:spcPct val="100000"/>
              </a:lnSpc>
              <a:defRPr sz="2900"/>
            </a:pPr>
            <a:r>
              <a:rPr u="sng">
                <a:hlinkClick r:id="rId5" invalidUrl="" action="" tgtFrame="" tooltip="" history="1" highlightClick="0" endSnd="0"/>
              </a:rPr>
              <a:t>https://www.semanticscholar.org/</a:t>
            </a:r>
            <a:endParaRPr u="sng"/>
          </a:p>
          <a:p>
            <a:pPr marL="609599" indent="-609599">
              <a:lnSpc>
                <a:spcPct val="100000"/>
              </a:lnSpc>
              <a:defRPr sz="2900"/>
            </a:pPr>
            <a:r>
              <a:rPr u="sng">
                <a:hlinkClick r:id="rId6" invalidUrl="" action="" tgtFrame="" tooltip="" history="1" highlightClick="0" endSnd="0"/>
              </a:rPr>
              <a:t>https://arxiv.org/pdf/2409.00133</a:t>
            </a:r>
          </a:p>
          <a:p>
            <a:pPr marL="609599" indent="-609599">
              <a:lnSpc>
                <a:spcPct val="100000"/>
              </a:lnSpc>
              <a:defRPr sz="2900"/>
            </a:pPr>
            <a:r>
              <a:rPr u="sng">
                <a:hlinkClick r:id="rId7" invalidUrl="" action="" tgtFrame="" tooltip="" history="1" highlightClick="0" endSnd="0"/>
              </a:rPr>
              <a:t>https://vitalflux.com/bert-vs-gpt-differences-real-life-examples/</a:t>
            </a:r>
            <a:endParaRPr u="sng"/>
          </a:p>
          <a:p>
            <a:pPr marL="609599" indent="-609599">
              <a:lnSpc>
                <a:spcPct val="100000"/>
              </a:lnSpc>
              <a:defRPr sz="2900"/>
            </a:pPr>
            <a:r>
              <a:rPr u="sng">
                <a:hlinkClick r:id="rId8" invalidUrl="" action="" tgtFrame="" tooltip="" history="1" highlightClick="0" endSnd="0"/>
              </a:rPr>
              <a:t>https://www.researchgate.net/figure/GPT-2-model-architecture-The-GPT-2-model-contains-N-Transformer-decoder-blocks-as-shown_fig1_373352176</a:t>
            </a:r>
            <a:endParaRPr u="sng"/>
          </a:p>
          <a:p>
            <a:pPr marL="609599" indent="-609599">
              <a:lnSpc>
                <a:spcPct val="100000"/>
              </a:lnSpc>
              <a:defRPr sz="2900"/>
            </a:pPr>
            <a:r>
              <a:rPr u="sng">
                <a:hlinkClick r:id="rId9" invalidUrl="" action="" tgtFrame="" tooltip="" history="1" highlightClick="0" endSnd="0"/>
              </a:rPr>
              <a:t>https://arxiv.org/pdf/1706.03762</a:t>
            </a:r>
            <a:endParaRPr u="sng"/>
          </a:p>
          <a:p>
            <a:pPr marL="609599" indent="-609599">
              <a:lnSpc>
                <a:spcPct val="100000"/>
              </a:lnSpc>
              <a:defRPr sz="2900"/>
            </a:pPr>
            <a:r>
              <a:rPr u="sng">
                <a:hlinkClick r:id="rId10" invalidUrl="" action="" tgtFrame="" tooltip="" history="1" highlightClick="0" endSnd="0"/>
              </a:rPr>
              <a:t>https://www.nvidia.com/de-de/data-center/</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 name="Any Questions?"/>
          <p:cNvSpPr txBox="1"/>
          <p:nvPr>
            <p:ph type="body" sz="half" idx="1"/>
          </p:nvPr>
        </p:nvSpPr>
        <p:spPr>
          <a:xfrm>
            <a:off x="2069848" y="2156873"/>
            <a:ext cx="20244304" cy="5979917"/>
          </a:xfrm>
          <a:prstGeom prst="rect">
            <a:avLst/>
          </a:prstGeom>
        </p:spPr>
        <p:txBody>
          <a:bodyPr/>
          <a:lstStyle>
            <a:lvl1pPr defTabSz="2243271">
              <a:defRPr spc="-216" sz="21620"/>
            </a:lvl1pPr>
          </a:lstStyle>
          <a:p>
            <a:pPr/>
            <a:r>
              <a:t>Any Questions?</a:t>
            </a:r>
          </a:p>
        </p:txBody>
      </p:sp>
      <p:sp>
        <p:nvSpPr>
          <p:cNvPr id="410" name="Thank you for listening!"/>
          <p:cNvSpPr txBox="1"/>
          <p:nvPr>
            <p:ph type="body" idx="21"/>
          </p:nvPr>
        </p:nvSpPr>
        <p:spPr>
          <a:xfrm>
            <a:off x="5013455" y="8287845"/>
            <a:ext cx="14357090" cy="1888020"/>
          </a:xfrm>
          <a:prstGeom prst="rect">
            <a:avLst/>
          </a:prstGeom>
          <a:extLst>
            <a:ext uri="{C572A759-6A51-4108-AA02-DFA0A04FC94B}">
              <ma14:wrappingTextBoxFlag xmlns:ma14="http://schemas.microsoft.com/office/mac/drawingml/2011/main" val="1"/>
            </a:ext>
          </a:extLst>
        </p:spPr>
        <p:txBody>
          <a:bodyPr/>
          <a:lstStyle>
            <a:lvl1pPr>
              <a:defRPr sz="9000"/>
            </a:lvl1pPr>
          </a:lstStyle>
          <a:p>
            <a:pPr/>
            <a:r>
              <a:t>Thank you for listening!</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lt" backwards="0">
                                    <p:tmAbs val="100"/>
                                  </p:iterate>
                                  <p:childTnLst>
                                    <p:set>
                                      <p:cBhvr>
                                        <p:cTn id="6" fill="hold"/>
                                        <p:tgtEl>
                                          <p:spTgt spid="4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0" grpId="1"/>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92" name="Biomedical NLP Tasks"/>
          <p:cNvSpPr txBox="1"/>
          <p:nvPr>
            <p:ph type="title"/>
          </p:nvPr>
        </p:nvSpPr>
        <p:spPr>
          <a:prstGeom prst="rect">
            <a:avLst/>
          </a:prstGeom>
        </p:spPr>
        <p:txBody>
          <a:bodyPr/>
          <a:lstStyle/>
          <a:p>
            <a:pPr/>
            <a:r>
              <a:t>Biomedical NLP Tasks</a:t>
            </a:r>
          </a:p>
        </p:txBody>
      </p:sp>
      <p:sp>
        <p:nvSpPr>
          <p:cNvPr id="193" name="Relation Extraction: Identifying relationships between entities in text.…"/>
          <p:cNvSpPr txBox="1"/>
          <p:nvPr>
            <p:ph type="body" idx="1"/>
          </p:nvPr>
        </p:nvSpPr>
        <p:spPr>
          <a:xfrm>
            <a:off x="1206500" y="3488663"/>
            <a:ext cx="21971000" cy="8256012"/>
          </a:xfrm>
          <a:prstGeom prst="rect">
            <a:avLst/>
          </a:prstGeom>
        </p:spPr>
        <p:txBody>
          <a:bodyPr/>
          <a:lstStyle/>
          <a:p>
            <a:pPr/>
            <a:r>
              <a:rPr b="1"/>
              <a:t>Relation Extraction:</a:t>
            </a:r>
            <a:r>
              <a:t> Identifying relationships between entities in text.</a:t>
            </a:r>
          </a:p>
          <a:p>
            <a:pPr/>
            <a:r>
              <a:rPr b="1"/>
              <a:t>Question Answering:</a:t>
            </a:r>
            <a:r>
              <a:t> Providing answers based on biomedical literature.</a:t>
            </a:r>
          </a:p>
          <a:p>
            <a:pPr/>
            <a:r>
              <a:rPr b="1"/>
              <a:t>Document Classification</a:t>
            </a:r>
            <a:r>
              <a:t>: Categorizing documents into predefined classes.</a:t>
            </a:r>
          </a:p>
          <a:p>
            <a:pPr/>
            <a:r>
              <a:rPr b="1"/>
              <a:t>Text Generation:</a:t>
            </a:r>
            <a:r>
              <a:t> Generating relevant biomedical text based on prompts.</a:t>
            </a:r>
          </a:p>
          <a:p>
            <a:pPr/>
            <a:r>
              <a:rPr b="1"/>
              <a:t>Named Entity Recognition:</a:t>
            </a:r>
            <a:r>
              <a:t> Identifying and classifying key entities.</a:t>
            </a:r>
          </a:p>
          <a:p>
            <a:pPr/>
            <a:r>
              <a:rPr b="1"/>
              <a:t>Text Summarization:</a:t>
            </a:r>
            <a:r>
              <a:t> Condensing lengthy articles into concise summaries.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9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9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9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9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19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193">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93" grpId="1"/>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197" name="Screenshot 2024-11-08 at 15.36.33.png" descr="Screenshot 2024-11-08 at 15.36.33.png"/>
          <p:cNvPicPr>
            <a:picLocks noChangeAspect="1"/>
          </p:cNvPicPr>
          <p:nvPr/>
        </p:nvPicPr>
        <p:blipFill>
          <a:blip r:embed="rId3">
            <a:extLst/>
          </a:blip>
          <a:stretch>
            <a:fillRect/>
          </a:stretch>
        </p:blipFill>
        <p:spPr>
          <a:xfrm>
            <a:off x="1399188" y="227750"/>
            <a:ext cx="21585624" cy="12153251"/>
          </a:xfrm>
          <a:prstGeom prst="rect">
            <a:avLst/>
          </a:prstGeom>
          <a:ln w="25400">
            <a:miter lim="400000"/>
          </a:ln>
          <a:effectLst>
            <a:outerShdw sx="100000" sy="100000" kx="0" ky="0" algn="b" rotWithShape="0" blurRad="254000" dist="127000" dir="5400000">
              <a:srgbClr val="000000">
                <a:alpha val="70000"/>
              </a:srgbClr>
            </a:outerShdw>
          </a:effectLst>
        </p:spPr>
      </p:pic>
      <p:sp>
        <p:nvSpPr>
          <p:cNvPr id="198" name="A Survey for Language Models in Biomedicine (Wang et al. 2024)"/>
          <p:cNvSpPr txBox="1"/>
          <p:nvPr/>
        </p:nvSpPr>
        <p:spPr>
          <a:xfrm>
            <a:off x="5280593" y="12663558"/>
            <a:ext cx="13822814" cy="63489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lnSpc>
                <a:spcPct val="100000"/>
              </a:lnSpc>
              <a:spcBef>
                <a:spcPts val="0"/>
              </a:spcBef>
              <a:defRPr sz="3600">
                <a:solidFill>
                  <a:srgbClr val="5E5E5E"/>
                </a:solidFill>
              </a:defRPr>
            </a:lvl1pPr>
          </a:lstStyle>
          <a:p>
            <a:pPr/>
            <a:r>
              <a:t>A Survey for Language Models in Biomedicine (Wang et al. 2024)</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02" name="Pre-trained models for Bio-medicine"/>
          <p:cNvSpPr txBox="1"/>
          <p:nvPr>
            <p:ph type="title"/>
          </p:nvPr>
        </p:nvSpPr>
        <p:spPr>
          <a:prstGeom prst="rect">
            <a:avLst/>
          </a:prstGeom>
        </p:spPr>
        <p:txBody>
          <a:bodyPr/>
          <a:lstStyle/>
          <a:p>
            <a:pPr/>
            <a:r>
              <a:t>Pre-trained models for Bio-medicine</a:t>
            </a:r>
          </a:p>
        </p:txBody>
      </p:sp>
      <p:graphicFrame>
        <p:nvGraphicFramePr>
          <p:cNvPr id="203" name="Table 1"/>
          <p:cNvGraphicFramePr/>
          <p:nvPr/>
        </p:nvGraphicFramePr>
        <p:xfrm>
          <a:off x="2149871" y="3516783"/>
          <a:ext cx="20096958" cy="8256012"/>
        </p:xfrm>
        <a:graphic xmlns:a="http://schemas.openxmlformats.org/drawingml/2006/main">
          <a:graphicData uri="http://schemas.openxmlformats.org/drawingml/2006/table">
            <a:tbl>
              <a:tblPr firstCol="1" firstRow="1" lastCol="0" lastRow="0" bandCol="0" bandRow="0" rtl="0">
                <a:tableStyleId>{8F44A2F1-9E1F-4B54-A3A2-5F16C0AD49E2}</a:tableStyleId>
              </a:tblPr>
              <a:tblGrid>
                <a:gridCol w="6694752"/>
                <a:gridCol w="6694752"/>
                <a:gridCol w="6694752"/>
              </a:tblGrid>
              <a:tr h="1177615">
                <a:tc>
                  <a:txBody>
                    <a:bodyPr/>
                    <a:lstStyle/>
                    <a:p>
                      <a:pPr algn="l" defTabSz="914400">
                        <a:tabLst>
                          <a:tab pos="1663700" algn="l"/>
                        </a:tabLst>
                        <a:defRPr b="0"/>
                      </a:pPr>
                      <a:r>
                        <a:rPr b="1" sz="4000"/>
                        <a:t>Model</a:t>
                      </a:r>
                    </a:p>
                  </a:txBody>
                  <a:tcPr marL="50800" marR="50800" marT="50800" marB="50800" anchor="ctr" anchorCtr="0" horzOverflow="overflow">
                    <a:lnL w="38100">
                      <a:solidFill>
                        <a:srgbClr val="000000"/>
                      </a:solidFill>
                      <a:miter lim="400000"/>
                    </a:lnL>
                    <a:lnR w="38100">
                      <a:solidFill>
                        <a:srgbClr val="000000"/>
                      </a:solidFill>
                      <a:miter lim="400000"/>
                    </a:lnR>
                    <a:lnT w="38100">
                      <a:solidFill>
                        <a:srgbClr val="6C6C6C"/>
                      </a:solidFill>
                      <a:miter lim="400000"/>
                    </a:lnT>
                    <a:lnB w="38100">
                      <a:solidFill>
                        <a:srgbClr val="000000"/>
                      </a:solidFill>
                      <a:miter lim="400000"/>
                    </a:lnB>
                    <a:noFill/>
                  </a:tcPr>
                </a:tc>
                <a:tc>
                  <a:txBody>
                    <a:bodyPr/>
                    <a:lstStyle/>
                    <a:p>
                      <a:pPr algn="l" defTabSz="914400">
                        <a:tabLst>
                          <a:tab pos="1663700" algn="l"/>
                        </a:tabLst>
                        <a:defRPr b="0"/>
                      </a:pPr>
                      <a:r>
                        <a:rPr b="1" sz="4000"/>
                        <a:t>Pros</a:t>
                      </a:r>
                    </a:p>
                  </a:txBody>
                  <a:tcPr marL="50800" marR="50800" marT="50800" marB="50800" anchor="ctr" anchorCtr="0" horzOverflow="overflow">
                    <a:lnL w="38100">
                      <a:solidFill>
                        <a:srgbClr val="000000"/>
                      </a:solidFill>
                      <a:miter lim="400000"/>
                    </a:lnL>
                    <a:lnR w="38100">
                      <a:solidFill>
                        <a:srgbClr val="000000"/>
                      </a:solidFill>
                      <a:miter lim="400000"/>
                    </a:lnR>
                    <a:lnT w="38100">
                      <a:solidFill>
                        <a:srgbClr val="6C6C6C"/>
                      </a:solidFill>
                      <a:miter lim="400000"/>
                    </a:lnT>
                    <a:lnB w="38100">
                      <a:solidFill>
                        <a:srgbClr val="000000"/>
                      </a:solidFill>
                      <a:miter lim="400000"/>
                    </a:lnB>
                    <a:noFill/>
                  </a:tcPr>
                </a:tc>
                <a:tc>
                  <a:txBody>
                    <a:bodyPr/>
                    <a:lstStyle/>
                    <a:p>
                      <a:pPr algn="l" defTabSz="914400">
                        <a:tabLst>
                          <a:tab pos="1663700" algn="l"/>
                        </a:tabLst>
                        <a:defRPr b="0"/>
                      </a:pPr>
                      <a:r>
                        <a:rPr b="1" sz="4000"/>
                        <a:t>Cons</a:t>
                      </a:r>
                    </a:p>
                  </a:txBody>
                  <a:tcPr marL="50800" marR="50800" marT="50800" marB="50800" anchor="ctr" anchorCtr="0" horzOverflow="overflow">
                    <a:lnL w="38100">
                      <a:solidFill>
                        <a:srgbClr val="000000"/>
                      </a:solidFill>
                      <a:miter lim="400000"/>
                    </a:lnL>
                    <a:lnR w="38100">
                      <a:solidFill>
                        <a:srgbClr val="000000"/>
                      </a:solidFill>
                      <a:miter lim="400000"/>
                    </a:lnR>
                    <a:lnT w="38100">
                      <a:solidFill>
                        <a:srgbClr val="6C6C6C"/>
                      </a:solidFill>
                      <a:miter lim="400000"/>
                    </a:lnT>
                    <a:lnB w="38100">
                      <a:solidFill>
                        <a:srgbClr val="000000"/>
                      </a:solidFill>
                      <a:miter lim="400000"/>
                    </a:lnB>
                    <a:noFill/>
                  </a:tcPr>
                </a:tc>
              </a:tr>
              <a:tr h="1177615">
                <a:tc>
                  <a:txBody>
                    <a:bodyPr/>
                    <a:lstStyle/>
                    <a:p>
                      <a:pPr algn="l" defTabSz="914400">
                        <a:tabLst>
                          <a:tab pos="1663700" algn="l"/>
                        </a:tabLst>
                        <a:defRPr b="0"/>
                      </a:pPr>
                      <a:r>
                        <a:rPr b="1" sz="3200"/>
                        <a:t>BERT</a:t>
                      </a:r>
                    </a:p>
                  </a:txBody>
                  <a:tcPr marL="50800" marR="50800" marT="50800" marB="50800" anchor="ctr" anchorCtr="0" horzOverflow="overflow">
                    <a:lnL w="38100">
                      <a:solidFill>
                        <a:srgbClr val="000000"/>
                      </a:solidFill>
                      <a:miter lim="400000"/>
                    </a:lnL>
                    <a:lnR w="38100">
                      <a:solidFill>
                        <a:srgbClr val="000000"/>
                      </a:solidFill>
                      <a:miter lim="400000"/>
                    </a:lnR>
                    <a:lnT w="38100">
                      <a:solidFill>
                        <a:srgbClr val="000000"/>
                      </a:solidFill>
                      <a:miter lim="400000"/>
                    </a:lnT>
                    <a:lnB w="12700">
                      <a:solidFill>
                        <a:srgbClr val="000000"/>
                      </a:solidFill>
                      <a:miter lim="400000"/>
                    </a:lnB>
                  </a:tcPr>
                </a:tc>
                <a:tc>
                  <a:txBody>
                    <a:bodyPr/>
                    <a:lstStyle/>
                    <a:p>
                      <a:pPr algn="l" defTabSz="914400"/>
                      <a:r>
                        <a:rPr sz="3200"/>
                        <a:t>Pretrained on massive data</a:t>
                      </a:r>
                    </a:p>
                  </a:txBody>
                  <a:tcPr marL="50800" marR="50800" marT="50800" marB="50800" anchor="ctr" anchorCtr="0" horzOverflow="overflow">
                    <a:lnL w="38100">
                      <a:solidFill>
                        <a:srgbClr val="000000"/>
                      </a:solidFill>
                      <a:miter lim="400000"/>
                    </a:lnL>
                    <a:lnR w="38100">
                      <a:solidFill>
                        <a:srgbClr val="000000"/>
                      </a:solidFill>
                      <a:miter lim="400000"/>
                    </a:lnR>
                    <a:lnT w="38100">
                      <a:solidFill>
                        <a:srgbClr val="000000"/>
                      </a:solidFill>
                      <a:miter lim="400000"/>
                    </a:lnT>
                    <a:lnB w="12700">
                      <a:solidFill>
                        <a:srgbClr val="000000"/>
                      </a:solidFill>
                      <a:miter lim="400000"/>
                    </a:lnB>
                  </a:tcPr>
                </a:tc>
                <a:tc>
                  <a:txBody>
                    <a:bodyPr/>
                    <a:lstStyle/>
                    <a:p>
                      <a:pPr algn="l" defTabSz="914400"/>
                      <a:r>
                        <a:rPr sz="3200"/>
                        <a:t>General Domain</a:t>
                      </a:r>
                    </a:p>
                  </a:txBody>
                  <a:tcPr marL="50800" marR="50800" marT="50800" marB="50800" anchor="ctr" anchorCtr="0" horzOverflow="overflow">
                    <a:lnL w="38100">
                      <a:solidFill>
                        <a:srgbClr val="000000"/>
                      </a:solidFill>
                      <a:miter lim="400000"/>
                    </a:lnL>
                    <a:lnR w="38100">
                      <a:solidFill>
                        <a:srgbClr val="000000"/>
                      </a:solidFill>
                      <a:miter lim="400000"/>
                    </a:lnR>
                    <a:lnT w="38100">
                      <a:solidFill>
                        <a:srgbClr val="000000"/>
                      </a:solidFill>
                      <a:miter lim="400000"/>
                    </a:lnT>
                    <a:lnB w="12700">
                      <a:solidFill>
                        <a:srgbClr val="000000"/>
                      </a:solidFill>
                      <a:miter lim="400000"/>
                    </a:lnB>
                  </a:tcPr>
                </a:tc>
              </a:tr>
              <a:tr h="1177615">
                <a:tc>
                  <a:txBody>
                    <a:bodyPr/>
                    <a:lstStyle/>
                    <a:p>
                      <a:pPr algn="l" defTabSz="914400">
                        <a:tabLst>
                          <a:tab pos="1663700" algn="l"/>
                        </a:tabLst>
                        <a:defRPr b="0"/>
                      </a:pPr>
                      <a:r>
                        <a:rPr b="1" sz="3200"/>
                        <a:t>BioBERT</a:t>
                      </a:r>
                    </a:p>
                  </a:txBody>
                  <a:tcPr marL="50800" marR="50800" marT="50800" marB="50800" anchor="ctr" anchorCtr="0" horzOverflow="overflow">
                    <a:lnL w="38100">
                      <a:solidFill>
                        <a:srgbClr val="000000"/>
                      </a:solidFill>
                      <a:miter lim="400000"/>
                    </a:lnL>
                    <a:lnR w="38100">
                      <a:solidFill>
                        <a:srgbClr val="000000"/>
                      </a:solidFill>
                      <a:miter lim="400000"/>
                    </a:lnR>
                    <a:lnT w="12700">
                      <a:solidFill>
                        <a:srgbClr val="000000"/>
                      </a:solidFill>
                      <a:miter lim="400000"/>
                    </a:lnT>
                    <a:lnB w="12700">
                      <a:solidFill>
                        <a:srgbClr val="000000"/>
                      </a:solidFill>
                      <a:miter lim="400000"/>
                    </a:lnB>
                  </a:tcPr>
                </a:tc>
                <a:tc>
                  <a:txBody>
                    <a:bodyPr/>
                    <a:lstStyle/>
                    <a:p>
                      <a:pPr algn="l" defTabSz="914400"/>
                      <a:r>
                        <a:rPr sz="3200"/>
                        <a:t>Continue pre-trained on bio domain</a:t>
                      </a:r>
                    </a:p>
                  </a:txBody>
                  <a:tcPr marL="50800" marR="50800" marT="50800" marB="50800" anchor="ctr" anchorCtr="0" horzOverflow="overflow">
                    <a:lnL w="38100">
                      <a:solidFill>
                        <a:srgbClr val="000000"/>
                      </a:solidFill>
                      <a:miter lim="400000"/>
                    </a:lnL>
                    <a:lnR w="38100">
                      <a:solidFill>
                        <a:srgbClr val="000000"/>
                      </a:solidFill>
                      <a:miter lim="400000"/>
                    </a:lnR>
                    <a:lnT w="12700">
                      <a:solidFill>
                        <a:srgbClr val="000000"/>
                      </a:solidFill>
                      <a:miter lim="400000"/>
                    </a:lnT>
                    <a:lnB w="12700">
                      <a:solidFill>
                        <a:srgbClr val="000000"/>
                      </a:solidFill>
                      <a:miter lim="400000"/>
                    </a:lnB>
                  </a:tcPr>
                </a:tc>
                <a:tc>
                  <a:txBody>
                    <a:bodyPr/>
                    <a:lstStyle/>
                    <a:p>
                      <a:pPr algn="l" defTabSz="914400"/>
                      <a:r>
                        <a:rPr sz="3200"/>
                        <a:t>Shared vocab with general domain</a:t>
                      </a:r>
                    </a:p>
                  </a:txBody>
                  <a:tcPr marL="50800" marR="50800" marT="50800" marB="50800" anchor="ctr" anchorCtr="0" horzOverflow="overflow">
                    <a:lnL w="38100">
                      <a:solidFill>
                        <a:srgbClr val="000000"/>
                      </a:solidFill>
                      <a:miter lim="400000"/>
                    </a:lnL>
                    <a:lnR w="38100">
                      <a:solidFill>
                        <a:srgbClr val="000000"/>
                      </a:solidFill>
                      <a:miter lim="400000"/>
                    </a:lnR>
                    <a:lnT w="12700">
                      <a:solidFill>
                        <a:srgbClr val="000000"/>
                      </a:solidFill>
                      <a:miter lim="400000"/>
                    </a:lnT>
                    <a:lnB w="12700">
                      <a:solidFill>
                        <a:srgbClr val="000000"/>
                      </a:solidFill>
                      <a:miter lim="400000"/>
                    </a:lnB>
                  </a:tcPr>
                </a:tc>
              </a:tr>
              <a:tr h="1177615">
                <a:tc>
                  <a:txBody>
                    <a:bodyPr/>
                    <a:lstStyle/>
                    <a:p>
                      <a:pPr algn="l" defTabSz="914400">
                        <a:tabLst>
                          <a:tab pos="1663700" algn="l"/>
                        </a:tabLst>
                        <a:defRPr b="0"/>
                      </a:pPr>
                      <a:r>
                        <a:rPr b="1" sz="3200"/>
                        <a:t>BlueBERT</a:t>
                      </a:r>
                    </a:p>
                  </a:txBody>
                  <a:tcPr marL="50800" marR="50800" marT="50800" marB="50800" anchor="ctr" anchorCtr="0" horzOverflow="overflow">
                    <a:lnL w="38100">
                      <a:solidFill>
                        <a:srgbClr val="000000"/>
                      </a:solidFill>
                      <a:miter lim="400000"/>
                    </a:lnL>
                    <a:lnR w="38100">
                      <a:solidFill>
                        <a:srgbClr val="000000"/>
                      </a:solidFill>
                      <a:miter lim="400000"/>
                    </a:lnR>
                    <a:lnT w="12700">
                      <a:solidFill>
                        <a:srgbClr val="000000"/>
                      </a:solidFill>
                      <a:miter lim="400000"/>
                    </a:lnT>
                    <a:lnB w="12700">
                      <a:solidFill>
                        <a:srgbClr val="000000"/>
                      </a:solidFill>
                      <a:miter lim="400000"/>
                    </a:lnB>
                  </a:tcPr>
                </a:tc>
                <a:tc>
                  <a:txBody>
                    <a:bodyPr/>
                    <a:lstStyle/>
                    <a:p>
                      <a:pPr algn="l" defTabSz="914400"/>
                      <a:r>
                        <a:rPr sz="3200"/>
                        <a:t>Continue pre-trained on bio domain</a:t>
                      </a:r>
                    </a:p>
                  </a:txBody>
                  <a:tcPr marL="50800" marR="50800" marT="50800" marB="50800" anchor="ctr" anchorCtr="0" horzOverflow="overflow">
                    <a:lnL w="38100">
                      <a:solidFill>
                        <a:srgbClr val="000000"/>
                      </a:solidFill>
                      <a:miter lim="400000"/>
                    </a:lnL>
                    <a:lnR w="38100">
                      <a:solidFill>
                        <a:srgbClr val="000000"/>
                      </a:solidFill>
                      <a:miter lim="400000"/>
                    </a:lnR>
                    <a:lnT w="12700">
                      <a:solidFill>
                        <a:srgbClr val="000000"/>
                      </a:solidFill>
                      <a:miter lim="400000"/>
                    </a:lnT>
                    <a:lnB w="12700">
                      <a:solidFill>
                        <a:srgbClr val="000000"/>
                      </a:solidFill>
                      <a:miter lim="400000"/>
                    </a:lnB>
                  </a:tcPr>
                </a:tc>
                <a:tc>
                  <a:txBody>
                    <a:bodyPr/>
                    <a:lstStyle/>
                    <a:p>
                      <a:pPr algn="l" defTabSz="914400"/>
                      <a:r>
                        <a:rPr sz="3200"/>
                        <a:t>Shared vocab with general domain</a:t>
                      </a:r>
                    </a:p>
                  </a:txBody>
                  <a:tcPr marL="50800" marR="50800" marT="50800" marB="50800" anchor="ctr" anchorCtr="0" horzOverflow="overflow">
                    <a:lnL w="38100">
                      <a:solidFill>
                        <a:srgbClr val="000000"/>
                      </a:solidFill>
                      <a:miter lim="400000"/>
                    </a:lnL>
                    <a:lnR w="38100">
                      <a:solidFill>
                        <a:srgbClr val="000000"/>
                      </a:solidFill>
                      <a:miter lim="400000"/>
                    </a:lnR>
                    <a:lnT w="12700">
                      <a:solidFill>
                        <a:srgbClr val="000000"/>
                      </a:solidFill>
                      <a:miter lim="400000"/>
                    </a:lnT>
                    <a:lnB w="12700">
                      <a:solidFill>
                        <a:srgbClr val="000000"/>
                      </a:solidFill>
                      <a:miter lim="400000"/>
                    </a:lnB>
                  </a:tcPr>
                </a:tc>
              </a:tr>
              <a:tr h="1177615">
                <a:tc>
                  <a:txBody>
                    <a:bodyPr/>
                    <a:lstStyle/>
                    <a:p>
                      <a:pPr algn="l" defTabSz="914400">
                        <a:tabLst>
                          <a:tab pos="1663700" algn="l"/>
                        </a:tabLst>
                        <a:defRPr b="0"/>
                      </a:pPr>
                      <a:r>
                        <a:rPr b="1" sz="3200"/>
                        <a:t>SciBERT</a:t>
                      </a:r>
                    </a:p>
                  </a:txBody>
                  <a:tcPr marL="50800" marR="50800" marT="50800" marB="50800" anchor="ctr" anchorCtr="0" horzOverflow="overflow">
                    <a:lnL w="38100">
                      <a:solidFill>
                        <a:srgbClr val="000000"/>
                      </a:solidFill>
                      <a:miter lim="400000"/>
                    </a:lnL>
                    <a:lnR w="38100">
                      <a:solidFill>
                        <a:srgbClr val="000000"/>
                      </a:solidFill>
                      <a:miter lim="400000"/>
                    </a:lnR>
                    <a:lnT w="12700">
                      <a:solidFill>
                        <a:srgbClr val="000000"/>
                      </a:solidFill>
                      <a:miter lim="400000"/>
                    </a:lnT>
                    <a:lnB w="12700">
                      <a:solidFill>
                        <a:srgbClr val="000000"/>
                      </a:solidFill>
                      <a:miter lim="400000"/>
                    </a:lnB>
                  </a:tcPr>
                </a:tc>
                <a:tc>
                  <a:txBody>
                    <a:bodyPr/>
                    <a:lstStyle/>
                    <a:p>
                      <a:pPr algn="l" defTabSz="914400"/>
                      <a:r>
                        <a:rPr sz="3200"/>
                        <a:t>Pretrained on Science domain</a:t>
                      </a:r>
                    </a:p>
                  </a:txBody>
                  <a:tcPr marL="50800" marR="50800" marT="50800" marB="50800" anchor="ctr" anchorCtr="0" horzOverflow="overflow">
                    <a:lnL w="38100">
                      <a:solidFill>
                        <a:srgbClr val="000000"/>
                      </a:solidFill>
                      <a:miter lim="400000"/>
                    </a:lnL>
                    <a:lnR w="38100">
                      <a:solidFill>
                        <a:srgbClr val="000000"/>
                      </a:solidFill>
                      <a:miter lim="400000"/>
                    </a:lnR>
                    <a:lnT w="12700">
                      <a:solidFill>
                        <a:srgbClr val="000000"/>
                      </a:solidFill>
                      <a:miter lim="400000"/>
                    </a:lnT>
                    <a:lnB w="12700">
                      <a:solidFill>
                        <a:srgbClr val="000000"/>
                      </a:solidFill>
                      <a:miter lim="400000"/>
                    </a:lnB>
                  </a:tcPr>
                </a:tc>
                <a:tc>
                  <a:txBody>
                    <a:bodyPr/>
                    <a:lstStyle/>
                    <a:p>
                      <a:pPr algn="l" defTabSz="914400"/>
                      <a:r>
                        <a:rPr sz="3200"/>
                        <a:t>Out-domain knowledge</a:t>
                      </a:r>
                    </a:p>
                  </a:txBody>
                  <a:tcPr marL="50800" marR="50800" marT="50800" marB="50800" anchor="ctr" anchorCtr="0" horzOverflow="overflow">
                    <a:lnL w="38100">
                      <a:solidFill>
                        <a:srgbClr val="000000"/>
                      </a:solidFill>
                      <a:miter lim="400000"/>
                    </a:lnL>
                    <a:lnR w="38100">
                      <a:solidFill>
                        <a:srgbClr val="000000"/>
                      </a:solidFill>
                      <a:miter lim="400000"/>
                    </a:lnR>
                    <a:lnT w="12700">
                      <a:solidFill>
                        <a:srgbClr val="000000"/>
                      </a:solidFill>
                      <a:miter lim="400000"/>
                    </a:lnT>
                    <a:lnB w="12700">
                      <a:solidFill>
                        <a:srgbClr val="000000"/>
                      </a:solidFill>
                      <a:miter lim="400000"/>
                    </a:lnB>
                  </a:tcPr>
                </a:tc>
              </a:tr>
              <a:tr h="1177615">
                <a:tc>
                  <a:txBody>
                    <a:bodyPr/>
                    <a:lstStyle/>
                    <a:p>
                      <a:pPr algn="l" defTabSz="914400">
                        <a:tabLst>
                          <a:tab pos="1663700" algn="l"/>
                        </a:tabLst>
                        <a:defRPr b="0"/>
                      </a:pPr>
                      <a:r>
                        <a:rPr b="1" sz="3200"/>
                        <a:t>PubMedBERT</a:t>
                      </a:r>
                    </a:p>
                  </a:txBody>
                  <a:tcPr marL="50800" marR="50800" marT="50800" marB="50800" anchor="ctr" anchorCtr="0" horzOverflow="overflow">
                    <a:lnL w="38100">
                      <a:solidFill>
                        <a:srgbClr val="000000"/>
                      </a:solidFill>
                      <a:miter lim="400000"/>
                    </a:lnL>
                    <a:lnR w="38100">
                      <a:solidFill>
                        <a:srgbClr val="000000"/>
                      </a:solidFill>
                      <a:miter lim="400000"/>
                    </a:lnR>
                    <a:lnT w="12700">
                      <a:solidFill>
                        <a:srgbClr val="000000"/>
                      </a:solidFill>
                      <a:miter lim="400000"/>
                    </a:lnT>
                    <a:lnB w="12700">
                      <a:solidFill>
                        <a:srgbClr val="000000"/>
                      </a:solidFill>
                      <a:miter lim="400000"/>
                    </a:lnB>
                  </a:tcPr>
                </a:tc>
                <a:tc>
                  <a:txBody>
                    <a:bodyPr/>
                    <a:lstStyle/>
                    <a:p>
                      <a:pPr algn="l" defTabSz="914400"/>
                      <a:r>
                        <a:rPr sz="3200"/>
                        <a:t>Pretrained on bio domain</a:t>
                      </a:r>
                    </a:p>
                  </a:txBody>
                  <a:tcPr marL="50800" marR="50800" marT="50800" marB="50800" anchor="ctr" anchorCtr="0" horzOverflow="overflow">
                    <a:lnL w="38100">
                      <a:solidFill>
                        <a:srgbClr val="000000"/>
                      </a:solidFill>
                      <a:miter lim="400000"/>
                    </a:lnL>
                    <a:lnR w="38100">
                      <a:solidFill>
                        <a:srgbClr val="000000"/>
                      </a:solidFill>
                      <a:miter lim="400000"/>
                    </a:lnR>
                    <a:lnT w="12700">
                      <a:solidFill>
                        <a:srgbClr val="000000"/>
                      </a:solidFill>
                      <a:miter lim="400000"/>
                    </a:lnT>
                    <a:lnB w="12700">
                      <a:solidFill>
                        <a:srgbClr val="000000"/>
                      </a:solidFill>
                      <a:miter lim="400000"/>
                    </a:lnB>
                  </a:tcPr>
                </a:tc>
                <a:tc>
                  <a:txBody>
                    <a:bodyPr/>
                    <a:lstStyle/>
                    <a:p>
                      <a:pPr algn="l" defTabSz="914400"/>
                      <a:r>
                        <a:rPr sz="3200"/>
                        <a:t>Encoder only architecture</a:t>
                      </a:r>
                    </a:p>
                  </a:txBody>
                  <a:tcPr marL="50800" marR="50800" marT="50800" marB="50800" anchor="ctr" anchorCtr="0" horzOverflow="overflow">
                    <a:lnL w="38100">
                      <a:solidFill>
                        <a:srgbClr val="000000"/>
                      </a:solidFill>
                      <a:miter lim="400000"/>
                    </a:lnL>
                    <a:lnR w="38100">
                      <a:solidFill>
                        <a:srgbClr val="000000"/>
                      </a:solidFill>
                      <a:miter lim="400000"/>
                    </a:lnR>
                    <a:lnT w="12700">
                      <a:solidFill>
                        <a:srgbClr val="000000"/>
                      </a:solidFill>
                      <a:miter lim="400000"/>
                    </a:lnT>
                    <a:lnB w="12700">
                      <a:solidFill>
                        <a:srgbClr val="000000"/>
                      </a:solidFill>
                      <a:miter lim="400000"/>
                    </a:lnB>
                  </a:tcPr>
                </a:tc>
              </a:tr>
              <a:tr h="1177615">
                <a:tc>
                  <a:txBody>
                    <a:bodyPr/>
                    <a:lstStyle/>
                    <a:p>
                      <a:pPr algn="l" defTabSz="914400">
                        <a:tabLst>
                          <a:tab pos="1663700" algn="l"/>
                        </a:tabLst>
                        <a:defRPr b="0"/>
                      </a:pPr>
                      <a:r>
                        <a:rPr b="1" sz="3200"/>
                        <a:t>ELECTRAMed</a:t>
                      </a:r>
                    </a:p>
                  </a:txBody>
                  <a:tcPr marL="50800" marR="50800" marT="50800" marB="50800" anchor="ctr" anchorCtr="0" horzOverflow="overflow">
                    <a:lnL w="38100">
                      <a:solidFill>
                        <a:srgbClr val="000000"/>
                      </a:solidFill>
                      <a:miter lim="400000"/>
                    </a:lnL>
                    <a:lnR w="38100">
                      <a:solidFill>
                        <a:srgbClr val="000000"/>
                      </a:solidFill>
                      <a:miter lim="400000"/>
                    </a:lnR>
                    <a:lnT w="12700">
                      <a:solidFill>
                        <a:srgbClr val="000000"/>
                      </a:solidFill>
                      <a:miter lim="400000"/>
                    </a:lnT>
                    <a:lnB w="38100">
                      <a:solidFill>
                        <a:srgbClr val="000000"/>
                      </a:solidFill>
                      <a:miter lim="400000"/>
                    </a:lnB>
                  </a:tcPr>
                </a:tc>
                <a:tc>
                  <a:txBody>
                    <a:bodyPr/>
                    <a:lstStyle/>
                    <a:p>
                      <a:pPr algn="l" defTabSz="914400"/>
                      <a:r>
                        <a:rPr sz="3200"/>
                        <a:t>Pretrained on bio domain</a:t>
                      </a:r>
                    </a:p>
                  </a:txBody>
                  <a:tcPr marL="50800" marR="50800" marT="50800" marB="50800" anchor="ctr" anchorCtr="0" horzOverflow="overflow">
                    <a:lnL w="38100">
                      <a:solidFill>
                        <a:srgbClr val="000000"/>
                      </a:solidFill>
                      <a:miter lim="400000"/>
                    </a:lnL>
                    <a:lnR w="38100">
                      <a:solidFill>
                        <a:srgbClr val="000000"/>
                      </a:solidFill>
                      <a:miter lim="400000"/>
                    </a:lnR>
                    <a:lnT w="12700">
                      <a:solidFill>
                        <a:srgbClr val="000000"/>
                      </a:solidFill>
                      <a:miter lim="400000"/>
                    </a:lnT>
                    <a:lnB w="38100">
                      <a:solidFill>
                        <a:srgbClr val="000000"/>
                      </a:solidFill>
                      <a:miter lim="400000"/>
                    </a:lnB>
                  </a:tcPr>
                </a:tc>
                <a:tc>
                  <a:txBody>
                    <a:bodyPr/>
                    <a:lstStyle/>
                    <a:p>
                      <a:pPr algn="l" defTabSz="914400"/>
                      <a:r>
                        <a:rPr sz="3200"/>
                        <a:t>Encoder only architecture</a:t>
                      </a:r>
                    </a:p>
                  </a:txBody>
                  <a:tcPr marL="50800" marR="50800" marT="50800" marB="50800" anchor="ctr" anchorCtr="0" horzOverflow="overflow">
                    <a:lnL w="38100">
                      <a:solidFill>
                        <a:srgbClr val="000000"/>
                      </a:solidFill>
                      <a:miter lim="400000"/>
                    </a:lnL>
                    <a:lnR w="38100">
                      <a:solidFill>
                        <a:srgbClr val="000000"/>
                      </a:solidFill>
                      <a:miter lim="400000"/>
                    </a:lnR>
                    <a:lnT w="12700">
                      <a:solidFill>
                        <a:srgbClr val="000000"/>
                      </a:solidFill>
                      <a:miter lim="400000"/>
                    </a:lnT>
                    <a:lnB w="38100">
                      <a:solidFill>
                        <a:srgbClr val="000000"/>
                      </a:solidFill>
                      <a:miter lim="400000"/>
                    </a:lnB>
                  </a:tcPr>
                </a:tc>
              </a:tr>
            </a:tbl>
          </a:graphicData>
        </a:graphic>
      </p:graphicFrame>
      <p:sp>
        <p:nvSpPr>
          <p:cNvPr id="204" name="*until November, 2022"/>
          <p:cNvSpPr txBox="1"/>
          <p:nvPr/>
        </p:nvSpPr>
        <p:spPr>
          <a:xfrm>
            <a:off x="18386807" y="12126545"/>
            <a:ext cx="3862579" cy="548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100000"/>
              </a:lnSpc>
              <a:spcBef>
                <a:spcPts val="0"/>
              </a:spcBef>
              <a:defRPr sz="3000">
                <a:solidFill>
                  <a:srgbClr val="5E5E5E"/>
                </a:solidFill>
              </a:defRPr>
            </a:lvl1pPr>
          </a:lstStyle>
          <a:p>
            <a:pPr/>
            <a:r>
              <a:t>*until November, 2022</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BERT and GPT"/>
          <p:cNvSpPr txBox="1"/>
          <p:nvPr>
            <p:ph type="body" sz="half" idx="1"/>
          </p:nvPr>
        </p:nvSpPr>
        <p:spPr>
          <a:prstGeom prst="rect">
            <a:avLst/>
          </a:prstGeom>
        </p:spPr>
        <p:txBody>
          <a:bodyPr/>
          <a:lstStyle>
            <a:lvl1pPr algn="l"/>
          </a:lstStyle>
          <a:p>
            <a:pPr/>
            <a:r>
              <a:t>BERT and GPT</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10" name="BERT and GPT"/>
          <p:cNvSpPr txBox="1"/>
          <p:nvPr>
            <p:ph type="title"/>
          </p:nvPr>
        </p:nvSpPr>
        <p:spPr>
          <a:prstGeom prst="rect">
            <a:avLst/>
          </a:prstGeom>
        </p:spPr>
        <p:txBody>
          <a:bodyPr/>
          <a:lstStyle/>
          <a:p>
            <a:pPr/>
            <a:r>
              <a:t>BERT and GPT</a:t>
            </a:r>
          </a:p>
        </p:txBody>
      </p:sp>
      <p:sp>
        <p:nvSpPr>
          <p:cNvPr id="211" name="BERT: Pre-trained on English Wikipedia and BooksCorpus.…"/>
          <p:cNvSpPr txBox="1"/>
          <p:nvPr>
            <p:ph type="body" sz="half" idx="1"/>
          </p:nvPr>
        </p:nvSpPr>
        <p:spPr>
          <a:xfrm>
            <a:off x="1206500" y="3534714"/>
            <a:ext cx="14680463" cy="8678875"/>
          </a:xfrm>
          <a:prstGeom prst="rect">
            <a:avLst/>
          </a:prstGeom>
        </p:spPr>
        <p:txBody>
          <a:bodyPr/>
          <a:lstStyle/>
          <a:p>
            <a:pPr/>
            <a:r>
              <a:rPr b="1"/>
              <a:t>BERT</a:t>
            </a:r>
            <a:r>
              <a:t>: Pre-trained on English Wikipedia and BooksCorpus.</a:t>
            </a:r>
          </a:p>
          <a:p>
            <a:pPr/>
            <a:r>
              <a:rPr b="1"/>
              <a:t>GPT</a:t>
            </a:r>
            <a:r>
              <a:t>: Pre-trained Transformer pre-trained on BookCorpus.</a:t>
            </a:r>
          </a:p>
          <a:p>
            <a:pPr>
              <a:defRPr b="1"/>
            </a:pPr>
            <a:r>
              <a:t>Self-Supervision:</a:t>
            </a:r>
          </a:p>
          <a:p>
            <a:pPr lvl="1">
              <a:buChar char="‣"/>
            </a:pPr>
            <a:r>
              <a:t>Masked Language Modeling: Predicting masked words based on </a:t>
            </a:r>
            <a:r>
              <a:rPr b="1"/>
              <a:t>full</a:t>
            </a:r>
            <a:r>
              <a:t> context. </a:t>
            </a:r>
          </a:p>
          <a:p>
            <a:pPr lvl="1">
              <a:buChar char="‣"/>
            </a:pPr>
            <a:r>
              <a:t>Causal language modeling: Predicting the next word of the sentence based </a:t>
            </a:r>
            <a:r>
              <a:rPr b="1"/>
              <a:t>only</a:t>
            </a:r>
            <a:r>
              <a:t> on the past.</a:t>
            </a:r>
          </a:p>
        </p:txBody>
      </p:sp>
      <p:pic>
        <p:nvPicPr>
          <p:cNvPr id="212" name="Screenshot 2024-11-08 at 15.04.46.png" descr="Screenshot 2024-11-08 at 15.04.46.png"/>
          <p:cNvPicPr>
            <a:picLocks noChangeAspect="1"/>
          </p:cNvPicPr>
          <p:nvPr/>
        </p:nvPicPr>
        <p:blipFill>
          <a:blip r:embed="rId4">
            <a:extLst/>
          </a:blip>
          <a:stretch>
            <a:fillRect/>
          </a:stretch>
        </p:blipFill>
        <p:spPr>
          <a:xfrm>
            <a:off x="16009813" y="4152891"/>
            <a:ext cx="8071173" cy="6131589"/>
          </a:xfrm>
          <a:prstGeom prst="rect">
            <a:avLst/>
          </a:prstGeom>
          <a:ln w="25400">
            <a:miter lim="400000"/>
          </a:ln>
          <a:effectLst>
            <a:outerShdw sx="100000" sy="100000" kx="0" ky="0" algn="b" rotWithShape="0" blurRad="254000" dist="127000" dir="5400000">
              <a:srgbClr val="000000">
                <a:alpha val="70000"/>
              </a:srgbClr>
            </a:outerShdw>
          </a:effectLst>
        </p:spPr>
      </p:pic>
      <p:sp>
        <p:nvSpPr>
          <p:cNvPr id="213" name="BERT (Base) and BERT (Large)."/>
          <p:cNvSpPr txBox="1"/>
          <p:nvPr/>
        </p:nvSpPr>
        <p:spPr>
          <a:xfrm>
            <a:off x="17861698" y="10628601"/>
            <a:ext cx="436748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100000"/>
              </a:lnSpc>
              <a:spcBef>
                <a:spcPts val="0"/>
              </a:spcBef>
              <a:defRPr sz="2400">
                <a:solidFill>
                  <a:srgbClr val="5E5E5E"/>
                </a:solidFill>
              </a:defRPr>
            </a:lvl1pPr>
          </a:lstStyle>
          <a:p>
            <a:pPr/>
            <a:r>
              <a:t>BERT (Base) and BERT (Large).</a:t>
            </a:r>
          </a:p>
        </p:txBody>
      </p:sp>
      <p:pic>
        <p:nvPicPr>
          <p:cNvPr id="214" name="Screenshot 2024-11-18 at 18.12.30.png" descr="Screenshot 2024-11-18 at 18.12.30.png"/>
          <p:cNvPicPr>
            <a:picLocks noChangeAspect="1"/>
          </p:cNvPicPr>
          <p:nvPr/>
        </p:nvPicPr>
        <p:blipFill>
          <a:blip r:embed="rId5">
            <a:extLst/>
          </a:blip>
          <a:srcRect l="2857" t="6235" r="61944" b="4071"/>
          <a:stretch>
            <a:fillRect/>
          </a:stretch>
        </p:blipFill>
        <p:spPr>
          <a:xfrm>
            <a:off x="10340710" y="9421458"/>
            <a:ext cx="468673" cy="458423"/>
          </a:xfrm>
          <a:custGeom>
            <a:avLst/>
            <a:gdLst/>
            <a:ahLst/>
            <a:cxnLst>
              <a:cxn ang="0">
                <a:pos x="wd2" y="hd2"/>
              </a:cxn>
              <a:cxn ang="5400000">
                <a:pos x="wd2" y="hd2"/>
              </a:cxn>
              <a:cxn ang="10800000">
                <a:pos x="wd2" y="hd2"/>
              </a:cxn>
              <a:cxn ang="16200000">
                <a:pos x="wd2" y="hd2"/>
              </a:cxn>
            </a:cxnLst>
            <a:rect l="0" t="0" r="r" b="b"/>
            <a:pathLst>
              <a:path w="21425" h="21555" fill="norm" stroke="1" extrusionOk="0">
                <a:moveTo>
                  <a:pt x="11029" y="6"/>
                </a:moveTo>
                <a:cubicBezTo>
                  <a:pt x="9944" y="-28"/>
                  <a:pt x="8847" y="72"/>
                  <a:pt x="7945" y="305"/>
                </a:cubicBezTo>
                <a:cubicBezTo>
                  <a:pt x="5759" y="868"/>
                  <a:pt x="3593" y="2321"/>
                  <a:pt x="2157" y="4186"/>
                </a:cubicBezTo>
                <a:cubicBezTo>
                  <a:pt x="1609" y="4898"/>
                  <a:pt x="837" y="6273"/>
                  <a:pt x="651" y="6874"/>
                </a:cubicBezTo>
                <a:cubicBezTo>
                  <a:pt x="561" y="7166"/>
                  <a:pt x="444" y="7464"/>
                  <a:pt x="397" y="7527"/>
                </a:cubicBezTo>
                <a:cubicBezTo>
                  <a:pt x="12" y="8043"/>
                  <a:pt x="-145" y="11886"/>
                  <a:pt x="161" y="13256"/>
                </a:cubicBezTo>
                <a:cubicBezTo>
                  <a:pt x="246" y="13632"/>
                  <a:pt x="360" y="14035"/>
                  <a:pt x="415" y="14151"/>
                </a:cubicBezTo>
                <a:cubicBezTo>
                  <a:pt x="471" y="14267"/>
                  <a:pt x="635" y="14687"/>
                  <a:pt x="778" y="15084"/>
                </a:cubicBezTo>
                <a:cubicBezTo>
                  <a:pt x="921" y="15482"/>
                  <a:pt x="1147" y="15960"/>
                  <a:pt x="1286" y="16148"/>
                </a:cubicBezTo>
                <a:cubicBezTo>
                  <a:pt x="1425" y="16335"/>
                  <a:pt x="1540" y="16521"/>
                  <a:pt x="1540" y="16558"/>
                </a:cubicBezTo>
                <a:cubicBezTo>
                  <a:pt x="1540" y="16714"/>
                  <a:pt x="2488" y="17890"/>
                  <a:pt x="3209" y="18630"/>
                </a:cubicBezTo>
                <a:cubicBezTo>
                  <a:pt x="3724" y="19158"/>
                  <a:pt x="4355" y="19653"/>
                  <a:pt x="5060" y="20085"/>
                </a:cubicBezTo>
                <a:cubicBezTo>
                  <a:pt x="6281" y="20834"/>
                  <a:pt x="6542" y="20956"/>
                  <a:pt x="7709" y="21317"/>
                </a:cubicBezTo>
                <a:cubicBezTo>
                  <a:pt x="8522" y="21568"/>
                  <a:pt x="8655" y="21572"/>
                  <a:pt x="10811" y="21541"/>
                </a:cubicBezTo>
                <a:cubicBezTo>
                  <a:pt x="13057" y="21508"/>
                  <a:pt x="13064" y="21511"/>
                  <a:pt x="14022" y="21168"/>
                </a:cubicBezTo>
                <a:cubicBezTo>
                  <a:pt x="16438" y="20301"/>
                  <a:pt x="18271" y="18856"/>
                  <a:pt x="19701" y="16670"/>
                </a:cubicBezTo>
                <a:cubicBezTo>
                  <a:pt x="20058" y="16126"/>
                  <a:pt x="20500" y="15229"/>
                  <a:pt x="20500" y="15047"/>
                </a:cubicBezTo>
                <a:cubicBezTo>
                  <a:pt x="20500" y="14988"/>
                  <a:pt x="20540" y="14935"/>
                  <a:pt x="20590" y="14935"/>
                </a:cubicBezTo>
                <a:cubicBezTo>
                  <a:pt x="20706" y="14935"/>
                  <a:pt x="21079" y="13496"/>
                  <a:pt x="21171" y="12696"/>
                </a:cubicBezTo>
                <a:cubicBezTo>
                  <a:pt x="21209" y="12362"/>
                  <a:pt x="21284" y="12074"/>
                  <a:pt x="21334" y="12043"/>
                </a:cubicBezTo>
                <a:cubicBezTo>
                  <a:pt x="21455" y="11966"/>
                  <a:pt x="21455" y="9745"/>
                  <a:pt x="21334" y="9617"/>
                </a:cubicBezTo>
                <a:cubicBezTo>
                  <a:pt x="21282" y="9562"/>
                  <a:pt x="21207" y="9379"/>
                  <a:pt x="21189" y="9206"/>
                </a:cubicBezTo>
                <a:cubicBezTo>
                  <a:pt x="21128" y="8633"/>
                  <a:pt x="21078" y="8629"/>
                  <a:pt x="15982" y="8628"/>
                </a:cubicBezTo>
                <a:cubicBezTo>
                  <a:pt x="13030" y="8627"/>
                  <a:pt x="11184" y="8669"/>
                  <a:pt x="10938" y="8740"/>
                </a:cubicBezTo>
                <a:lnTo>
                  <a:pt x="10557" y="8852"/>
                </a:lnTo>
                <a:lnTo>
                  <a:pt x="10575" y="10923"/>
                </a:lnTo>
                <a:lnTo>
                  <a:pt x="10612" y="12994"/>
                </a:lnTo>
                <a:lnTo>
                  <a:pt x="10866" y="13125"/>
                </a:lnTo>
                <a:cubicBezTo>
                  <a:pt x="11061" y="13230"/>
                  <a:pt x="11714" y="13259"/>
                  <a:pt x="13605" y="13237"/>
                </a:cubicBezTo>
                <a:cubicBezTo>
                  <a:pt x="14972" y="13221"/>
                  <a:pt x="16091" y="13207"/>
                  <a:pt x="16091" y="13218"/>
                </a:cubicBezTo>
                <a:cubicBezTo>
                  <a:pt x="16091" y="13230"/>
                  <a:pt x="15916" y="13543"/>
                  <a:pt x="15710" y="13909"/>
                </a:cubicBezTo>
                <a:cubicBezTo>
                  <a:pt x="14909" y="15328"/>
                  <a:pt x="13451" y="16464"/>
                  <a:pt x="11845" y="16894"/>
                </a:cubicBezTo>
                <a:cubicBezTo>
                  <a:pt x="10191" y="17337"/>
                  <a:pt x="8189" y="16746"/>
                  <a:pt x="6729" y="15383"/>
                </a:cubicBezTo>
                <a:cubicBezTo>
                  <a:pt x="6116" y="14810"/>
                  <a:pt x="5225" y="13411"/>
                  <a:pt x="5223" y="13013"/>
                </a:cubicBezTo>
                <a:cubicBezTo>
                  <a:pt x="5223" y="12947"/>
                  <a:pt x="5155" y="12739"/>
                  <a:pt x="5060" y="12565"/>
                </a:cubicBezTo>
                <a:cubicBezTo>
                  <a:pt x="4843" y="12168"/>
                  <a:pt x="4785" y="9653"/>
                  <a:pt x="4987" y="9243"/>
                </a:cubicBezTo>
                <a:cubicBezTo>
                  <a:pt x="5056" y="9104"/>
                  <a:pt x="5216" y="8712"/>
                  <a:pt x="5332" y="8385"/>
                </a:cubicBezTo>
                <a:cubicBezTo>
                  <a:pt x="5574" y="7703"/>
                  <a:pt x="6341" y="6602"/>
                  <a:pt x="6965" y="6053"/>
                </a:cubicBezTo>
                <a:cubicBezTo>
                  <a:pt x="7483" y="5596"/>
                  <a:pt x="8591" y="5003"/>
                  <a:pt x="9251" y="4821"/>
                </a:cubicBezTo>
                <a:cubicBezTo>
                  <a:pt x="9914" y="4638"/>
                  <a:pt x="11872" y="4741"/>
                  <a:pt x="12553" y="4989"/>
                </a:cubicBezTo>
                <a:cubicBezTo>
                  <a:pt x="12835" y="5092"/>
                  <a:pt x="13181" y="5255"/>
                  <a:pt x="13315" y="5362"/>
                </a:cubicBezTo>
                <a:cubicBezTo>
                  <a:pt x="13633" y="5615"/>
                  <a:pt x="14175" y="5622"/>
                  <a:pt x="14476" y="5362"/>
                </a:cubicBezTo>
                <a:cubicBezTo>
                  <a:pt x="14608" y="5249"/>
                  <a:pt x="14974" y="4931"/>
                  <a:pt x="15293" y="4653"/>
                </a:cubicBezTo>
                <a:cubicBezTo>
                  <a:pt x="15611" y="4375"/>
                  <a:pt x="16236" y="3835"/>
                  <a:pt x="16690" y="3459"/>
                </a:cubicBezTo>
                <a:cubicBezTo>
                  <a:pt x="17143" y="3082"/>
                  <a:pt x="17521" y="2697"/>
                  <a:pt x="17524" y="2600"/>
                </a:cubicBezTo>
                <a:cubicBezTo>
                  <a:pt x="17535" y="2212"/>
                  <a:pt x="15552" y="1014"/>
                  <a:pt x="14022" y="492"/>
                </a:cubicBezTo>
                <a:cubicBezTo>
                  <a:pt x="13179" y="204"/>
                  <a:pt x="12114" y="41"/>
                  <a:pt x="11029" y="6"/>
                </a:cubicBezTo>
                <a:close/>
              </a:path>
            </a:pathLst>
          </a:custGeom>
          <a:ln w="12700">
            <a:miter lim="400000"/>
          </a:ln>
        </p:spPr>
      </p:pic>
      <p:pic>
        <p:nvPicPr>
          <p:cNvPr id="215" name="vecteezy_chatgpt-logo-chat-gpt-icon-on-white-background_21059827.jpg" descr="vecteezy_chatgpt-logo-chat-gpt-icon-on-white-background_21059827.jpg"/>
          <p:cNvPicPr>
            <a:picLocks noChangeAspect="1"/>
          </p:cNvPicPr>
          <p:nvPr/>
        </p:nvPicPr>
        <p:blipFill>
          <a:blip r:embed="rId6">
            <a:extLst/>
          </a:blip>
          <a:srcRect l="12558" t="11986" r="12687" b="11998"/>
          <a:stretch>
            <a:fillRect/>
          </a:stretch>
        </p:blipFill>
        <p:spPr>
          <a:xfrm>
            <a:off x="14924642" y="11326063"/>
            <a:ext cx="416746" cy="423779"/>
          </a:xfrm>
          <a:custGeom>
            <a:avLst/>
            <a:gdLst/>
            <a:ahLst/>
            <a:cxnLst>
              <a:cxn ang="0">
                <a:pos x="wd2" y="hd2"/>
              </a:cxn>
              <a:cxn ang="5400000">
                <a:pos x="wd2" y="hd2"/>
              </a:cxn>
              <a:cxn ang="10800000">
                <a:pos x="wd2" y="hd2"/>
              </a:cxn>
              <a:cxn ang="16200000">
                <a:pos x="wd2" y="hd2"/>
              </a:cxn>
            </a:cxnLst>
            <a:rect l="0" t="0" r="r" b="b"/>
            <a:pathLst>
              <a:path w="21556" h="21563" fill="norm" stroke="1" extrusionOk="0">
                <a:moveTo>
                  <a:pt x="9136" y="42"/>
                </a:moveTo>
                <a:cubicBezTo>
                  <a:pt x="9093" y="63"/>
                  <a:pt x="8947" y="93"/>
                  <a:pt x="8828" y="103"/>
                </a:cubicBezTo>
                <a:cubicBezTo>
                  <a:pt x="8709" y="112"/>
                  <a:pt x="8516" y="138"/>
                  <a:pt x="8397" y="163"/>
                </a:cubicBezTo>
                <a:cubicBezTo>
                  <a:pt x="8278" y="188"/>
                  <a:pt x="8141" y="215"/>
                  <a:pt x="8089" y="224"/>
                </a:cubicBezTo>
                <a:cubicBezTo>
                  <a:pt x="8038" y="232"/>
                  <a:pt x="7995" y="250"/>
                  <a:pt x="7987" y="264"/>
                </a:cubicBezTo>
                <a:cubicBezTo>
                  <a:pt x="7978" y="278"/>
                  <a:pt x="7931" y="284"/>
                  <a:pt x="7884" y="284"/>
                </a:cubicBezTo>
                <a:cubicBezTo>
                  <a:pt x="7837" y="284"/>
                  <a:pt x="7802" y="290"/>
                  <a:pt x="7802" y="305"/>
                </a:cubicBezTo>
                <a:cubicBezTo>
                  <a:pt x="7802" y="319"/>
                  <a:pt x="7721" y="359"/>
                  <a:pt x="7638" y="385"/>
                </a:cubicBezTo>
                <a:cubicBezTo>
                  <a:pt x="7481" y="435"/>
                  <a:pt x="7334" y="502"/>
                  <a:pt x="7248" y="547"/>
                </a:cubicBezTo>
                <a:cubicBezTo>
                  <a:pt x="7220" y="561"/>
                  <a:pt x="7166" y="567"/>
                  <a:pt x="7145" y="567"/>
                </a:cubicBezTo>
                <a:cubicBezTo>
                  <a:pt x="7124" y="567"/>
                  <a:pt x="7094" y="600"/>
                  <a:pt x="7063" y="628"/>
                </a:cubicBezTo>
                <a:cubicBezTo>
                  <a:pt x="7032" y="655"/>
                  <a:pt x="6915" y="720"/>
                  <a:pt x="6796" y="789"/>
                </a:cubicBezTo>
                <a:cubicBezTo>
                  <a:pt x="6481" y="971"/>
                  <a:pt x="6333" y="1066"/>
                  <a:pt x="6201" y="1173"/>
                </a:cubicBezTo>
                <a:cubicBezTo>
                  <a:pt x="6076" y="1274"/>
                  <a:pt x="5287" y="2032"/>
                  <a:pt x="5236" y="2102"/>
                </a:cubicBezTo>
                <a:cubicBezTo>
                  <a:pt x="5125" y="2252"/>
                  <a:pt x="4866" y="2668"/>
                  <a:pt x="4866" y="2687"/>
                </a:cubicBezTo>
                <a:cubicBezTo>
                  <a:pt x="4866" y="2701"/>
                  <a:pt x="4845" y="2732"/>
                  <a:pt x="4825" y="2748"/>
                </a:cubicBezTo>
                <a:cubicBezTo>
                  <a:pt x="4775" y="2789"/>
                  <a:pt x="4528" y="3276"/>
                  <a:pt x="4435" y="3515"/>
                </a:cubicBezTo>
                <a:cubicBezTo>
                  <a:pt x="4352" y="3730"/>
                  <a:pt x="4313" y="3778"/>
                  <a:pt x="4209" y="3778"/>
                </a:cubicBezTo>
                <a:cubicBezTo>
                  <a:pt x="4173" y="3778"/>
                  <a:pt x="4114" y="3784"/>
                  <a:pt x="4086" y="3798"/>
                </a:cubicBezTo>
                <a:cubicBezTo>
                  <a:pt x="4059" y="3812"/>
                  <a:pt x="3973" y="3840"/>
                  <a:pt x="3901" y="3859"/>
                </a:cubicBezTo>
                <a:cubicBezTo>
                  <a:pt x="3830" y="3877"/>
                  <a:pt x="3744" y="3905"/>
                  <a:pt x="3717" y="3919"/>
                </a:cubicBezTo>
                <a:cubicBezTo>
                  <a:pt x="3689" y="3933"/>
                  <a:pt x="3646" y="3939"/>
                  <a:pt x="3614" y="3939"/>
                </a:cubicBezTo>
                <a:cubicBezTo>
                  <a:pt x="3582" y="3939"/>
                  <a:pt x="3552" y="3967"/>
                  <a:pt x="3552" y="3980"/>
                </a:cubicBezTo>
                <a:cubicBezTo>
                  <a:pt x="3552" y="3993"/>
                  <a:pt x="3497" y="4019"/>
                  <a:pt x="3429" y="4040"/>
                </a:cubicBezTo>
                <a:cubicBezTo>
                  <a:pt x="3062" y="4159"/>
                  <a:pt x="2069" y="4733"/>
                  <a:pt x="1972" y="4888"/>
                </a:cubicBezTo>
                <a:cubicBezTo>
                  <a:pt x="1960" y="4907"/>
                  <a:pt x="1858" y="5002"/>
                  <a:pt x="1746" y="5090"/>
                </a:cubicBezTo>
                <a:cubicBezTo>
                  <a:pt x="1634" y="5179"/>
                  <a:pt x="1522" y="5289"/>
                  <a:pt x="1500" y="5333"/>
                </a:cubicBezTo>
                <a:cubicBezTo>
                  <a:pt x="1477" y="5376"/>
                  <a:pt x="1394" y="5476"/>
                  <a:pt x="1315" y="5555"/>
                </a:cubicBezTo>
                <a:cubicBezTo>
                  <a:pt x="1236" y="5633"/>
                  <a:pt x="1124" y="5756"/>
                  <a:pt x="1069" y="5838"/>
                </a:cubicBezTo>
                <a:cubicBezTo>
                  <a:pt x="1013" y="5919"/>
                  <a:pt x="961" y="6000"/>
                  <a:pt x="945" y="6019"/>
                </a:cubicBezTo>
                <a:cubicBezTo>
                  <a:pt x="867" y="6113"/>
                  <a:pt x="773" y="6269"/>
                  <a:pt x="514" y="6766"/>
                </a:cubicBezTo>
                <a:cubicBezTo>
                  <a:pt x="482" y="6829"/>
                  <a:pt x="455" y="6926"/>
                  <a:pt x="432" y="6968"/>
                </a:cubicBezTo>
                <a:cubicBezTo>
                  <a:pt x="410" y="7011"/>
                  <a:pt x="350" y="7142"/>
                  <a:pt x="309" y="7271"/>
                </a:cubicBezTo>
                <a:cubicBezTo>
                  <a:pt x="268" y="7400"/>
                  <a:pt x="220" y="7519"/>
                  <a:pt x="206" y="7534"/>
                </a:cubicBezTo>
                <a:cubicBezTo>
                  <a:pt x="192" y="7549"/>
                  <a:pt x="186" y="7580"/>
                  <a:pt x="186" y="7615"/>
                </a:cubicBezTo>
                <a:cubicBezTo>
                  <a:pt x="186" y="7650"/>
                  <a:pt x="181" y="7686"/>
                  <a:pt x="165" y="7695"/>
                </a:cubicBezTo>
                <a:cubicBezTo>
                  <a:pt x="149" y="7705"/>
                  <a:pt x="124" y="7778"/>
                  <a:pt x="124" y="7837"/>
                </a:cubicBezTo>
                <a:cubicBezTo>
                  <a:pt x="124" y="7895"/>
                  <a:pt x="118" y="7943"/>
                  <a:pt x="104" y="7958"/>
                </a:cubicBezTo>
                <a:cubicBezTo>
                  <a:pt x="14" y="8051"/>
                  <a:pt x="-44" y="9905"/>
                  <a:pt x="42" y="9957"/>
                </a:cubicBezTo>
                <a:cubicBezTo>
                  <a:pt x="55" y="9965"/>
                  <a:pt x="63" y="10010"/>
                  <a:pt x="63" y="10078"/>
                </a:cubicBezTo>
                <a:cubicBezTo>
                  <a:pt x="63" y="10147"/>
                  <a:pt x="88" y="10210"/>
                  <a:pt x="104" y="10220"/>
                </a:cubicBezTo>
                <a:cubicBezTo>
                  <a:pt x="120" y="10229"/>
                  <a:pt x="124" y="10312"/>
                  <a:pt x="124" y="10381"/>
                </a:cubicBezTo>
                <a:cubicBezTo>
                  <a:pt x="124" y="10451"/>
                  <a:pt x="131" y="10516"/>
                  <a:pt x="145" y="10543"/>
                </a:cubicBezTo>
                <a:cubicBezTo>
                  <a:pt x="197" y="10644"/>
                  <a:pt x="234" y="10742"/>
                  <a:pt x="268" y="10866"/>
                </a:cubicBezTo>
                <a:cubicBezTo>
                  <a:pt x="287" y="10936"/>
                  <a:pt x="316" y="11013"/>
                  <a:pt x="330" y="11027"/>
                </a:cubicBezTo>
                <a:cubicBezTo>
                  <a:pt x="343" y="11042"/>
                  <a:pt x="350" y="11079"/>
                  <a:pt x="350" y="11108"/>
                </a:cubicBezTo>
                <a:cubicBezTo>
                  <a:pt x="350" y="11137"/>
                  <a:pt x="386" y="11221"/>
                  <a:pt x="432" y="11310"/>
                </a:cubicBezTo>
                <a:cubicBezTo>
                  <a:pt x="478" y="11399"/>
                  <a:pt x="537" y="11513"/>
                  <a:pt x="555" y="11552"/>
                </a:cubicBezTo>
                <a:cubicBezTo>
                  <a:pt x="684" y="11824"/>
                  <a:pt x="987" y="12310"/>
                  <a:pt x="1110" y="12441"/>
                </a:cubicBezTo>
                <a:cubicBezTo>
                  <a:pt x="1139" y="12472"/>
                  <a:pt x="1201" y="12532"/>
                  <a:pt x="1233" y="12582"/>
                </a:cubicBezTo>
                <a:cubicBezTo>
                  <a:pt x="1265" y="12633"/>
                  <a:pt x="1298" y="12683"/>
                  <a:pt x="1315" y="12683"/>
                </a:cubicBezTo>
                <a:cubicBezTo>
                  <a:pt x="1354" y="12683"/>
                  <a:pt x="1317" y="12984"/>
                  <a:pt x="1274" y="13027"/>
                </a:cubicBezTo>
                <a:cubicBezTo>
                  <a:pt x="1257" y="13043"/>
                  <a:pt x="1253" y="13099"/>
                  <a:pt x="1253" y="13148"/>
                </a:cubicBezTo>
                <a:cubicBezTo>
                  <a:pt x="1253" y="13196"/>
                  <a:pt x="1247" y="13254"/>
                  <a:pt x="1233" y="13269"/>
                </a:cubicBezTo>
                <a:cubicBezTo>
                  <a:pt x="1205" y="13298"/>
                  <a:pt x="1179" y="13394"/>
                  <a:pt x="1130" y="13996"/>
                </a:cubicBezTo>
                <a:cubicBezTo>
                  <a:pt x="1093" y="14459"/>
                  <a:pt x="1165" y="15440"/>
                  <a:pt x="1233" y="15510"/>
                </a:cubicBezTo>
                <a:cubicBezTo>
                  <a:pt x="1247" y="15525"/>
                  <a:pt x="1253" y="15563"/>
                  <a:pt x="1253" y="15611"/>
                </a:cubicBezTo>
                <a:cubicBezTo>
                  <a:pt x="1253" y="15660"/>
                  <a:pt x="1261" y="15718"/>
                  <a:pt x="1274" y="15732"/>
                </a:cubicBezTo>
                <a:cubicBezTo>
                  <a:pt x="1287" y="15747"/>
                  <a:pt x="1319" y="15862"/>
                  <a:pt x="1356" y="15995"/>
                </a:cubicBezTo>
                <a:cubicBezTo>
                  <a:pt x="1393" y="16128"/>
                  <a:pt x="1450" y="16297"/>
                  <a:pt x="1479" y="16358"/>
                </a:cubicBezTo>
                <a:cubicBezTo>
                  <a:pt x="1508" y="16420"/>
                  <a:pt x="1541" y="16480"/>
                  <a:pt x="1541" y="16500"/>
                </a:cubicBezTo>
                <a:cubicBezTo>
                  <a:pt x="1541" y="16520"/>
                  <a:pt x="1572" y="16588"/>
                  <a:pt x="1602" y="16641"/>
                </a:cubicBezTo>
                <a:cubicBezTo>
                  <a:pt x="1659" y="16740"/>
                  <a:pt x="1655" y="16749"/>
                  <a:pt x="1767" y="16964"/>
                </a:cubicBezTo>
                <a:cubicBezTo>
                  <a:pt x="1854" y="17132"/>
                  <a:pt x="2222" y="17684"/>
                  <a:pt x="2362" y="17853"/>
                </a:cubicBezTo>
                <a:cubicBezTo>
                  <a:pt x="2422" y="17926"/>
                  <a:pt x="2524" y="18039"/>
                  <a:pt x="2588" y="18115"/>
                </a:cubicBezTo>
                <a:cubicBezTo>
                  <a:pt x="2651" y="18192"/>
                  <a:pt x="2748" y="18285"/>
                  <a:pt x="2793" y="18317"/>
                </a:cubicBezTo>
                <a:cubicBezTo>
                  <a:pt x="2838" y="18349"/>
                  <a:pt x="2962" y="18448"/>
                  <a:pt x="3060" y="18539"/>
                </a:cubicBezTo>
                <a:cubicBezTo>
                  <a:pt x="3258" y="18725"/>
                  <a:pt x="3361" y="18813"/>
                  <a:pt x="3552" y="18923"/>
                </a:cubicBezTo>
                <a:cubicBezTo>
                  <a:pt x="3624" y="18964"/>
                  <a:pt x="3722" y="19032"/>
                  <a:pt x="3758" y="19064"/>
                </a:cubicBezTo>
                <a:cubicBezTo>
                  <a:pt x="3793" y="19097"/>
                  <a:pt x="3819" y="19116"/>
                  <a:pt x="3819" y="19105"/>
                </a:cubicBezTo>
                <a:cubicBezTo>
                  <a:pt x="3819" y="19094"/>
                  <a:pt x="3833" y="19101"/>
                  <a:pt x="3860" y="19125"/>
                </a:cubicBezTo>
                <a:cubicBezTo>
                  <a:pt x="3930" y="19185"/>
                  <a:pt x="4322" y="19384"/>
                  <a:pt x="4497" y="19448"/>
                </a:cubicBezTo>
                <a:cubicBezTo>
                  <a:pt x="4576" y="19477"/>
                  <a:pt x="4646" y="19515"/>
                  <a:pt x="4661" y="19529"/>
                </a:cubicBezTo>
                <a:cubicBezTo>
                  <a:pt x="4676" y="19542"/>
                  <a:pt x="4718" y="19549"/>
                  <a:pt x="4743" y="19549"/>
                </a:cubicBezTo>
                <a:cubicBezTo>
                  <a:pt x="4769" y="19549"/>
                  <a:pt x="4842" y="19578"/>
                  <a:pt x="4907" y="19610"/>
                </a:cubicBezTo>
                <a:cubicBezTo>
                  <a:pt x="4973" y="19641"/>
                  <a:pt x="5053" y="19670"/>
                  <a:pt x="5092" y="19670"/>
                </a:cubicBezTo>
                <a:cubicBezTo>
                  <a:pt x="5132" y="19670"/>
                  <a:pt x="5186" y="19676"/>
                  <a:pt x="5195" y="19690"/>
                </a:cubicBezTo>
                <a:cubicBezTo>
                  <a:pt x="5204" y="19704"/>
                  <a:pt x="5258" y="19723"/>
                  <a:pt x="5318" y="19731"/>
                </a:cubicBezTo>
                <a:cubicBezTo>
                  <a:pt x="5378" y="19739"/>
                  <a:pt x="5472" y="19753"/>
                  <a:pt x="5544" y="19771"/>
                </a:cubicBezTo>
                <a:cubicBezTo>
                  <a:pt x="5615" y="19790"/>
                  <a:pt x="5744" y="19824"/>
                  <a:pt x="5831" y="19832"/>
                </a:cubicBezTo>
                <a:cubicBezTo>
                  <a:pt x="5918" y="19839"/>
                  <a:pt x="6001" y="19838"/>
                  <a:pt x="6016" y="19852"/>
                </a:cubicBezTo>
                <a:cubicBezTo>
                  <a:pt x="6054" y="19888"/>
                  <a:pt x="7328" y="19888"/>
                  <a:pt x="7350" y="19852"/>
                </a:cubicBezTo>
                <a:cubicBezTo>
                  <a:pt x="7360" y="19836"/>
                  <a:pt x="7467" y="19831"/>
                  <a:pt x="7597" y="19832"/>
                </a:cubicBezTo>
                <a:lnTo>
                  <a:pt x="7843" y="19832"/>
                </a:lnTo>
                <a:lnTo>
                  <a:pt x="8089" y="20074"/>
                </a:lnTo>
                <a:cubicBezTo>
                  <a:pt x="8426" y="20384"/>
                  <a:pt x="8577" y="20494"/>
                  <a:pt x="8664" y="20539"/>
                </a:cubicBezTo>
                <a:cubicBezTo>
                  <a:pt x="8704" y="20559"/>
                  <a:pt x="8738" y="20590"/>
                  <a:pt x="8746" y="20599"/>
                </a:cubicBezTo>
                <a:cubicBezTo>
                  <a:pt x="8776" y="20634"/>
                  <a:pt x="9007" y="20761"/>
                  <a:pt x="9034" y="20761"/>
                </a:cubicBezTo>
                <a:cubicBezTo>
                  <a:pt x="9049" y="20761"/>
                  <a:pt x="9101" y="20815"/>
                  <a:pt x="9157" y="20862"/>
                </a:cubicBezTo>
                <a:cubicBezTo>
                  <a:pt x="9212" y="20908"/>
                  <a:pt x="9263" y="20942"/>
                  <a:pt x="9280" y="20942"/>
                </a:cubicBezTo>
                <a:cubicBezTo>
                  <a:pt x="9297" y="20942"/>
                  <a:pt x="9379" y="20977"/>
                  <a:pt x="9465" y="21023"/>
                </a:cubicBezTo>
                <a:cubicBezTo>
                  <a:pt x="9551" y="21070"/>
                  <a:pt x="9646" y="21104"/>
                  <a:pt x="9670" y="21104"/>
                </a:cubicBezTo>
                <a:cubicBezTo>
                  <a:pt x="9707" y="21104"/>
                  <a:pt x="9769" y="21126"/>
                  <a:pt x="10019" y="21245"/>
                </a:cubicBezTo>
                <a:cubicBezTo>
                  <a:pt x="10047" y="21259"/>
                  <a:pt x="10105" y="21286"/>
                  <a:pt x="10142" y="21286"/>
                </a:cubicBezTo>
                <a:cubicBezTo>
                  <a:pt x="10179" y="21286"/>
                  <a:pt x="10230" y="21293"/>
                  <a:pt x="10245" y="21306"/>
                </a:cubicBezTo>
                <a:cubicBezTo>
                  <a:pt x="10305" y="21357"/>
                  <a:pt x="10849" y="21486"/>
                  <a:pt x="11025" y="21488"/>
                </a:cubicBezTo>
                <a:cubicBezTo>
                  <a:pt x="11085" y="21488"/>
                  <a:pt x="11162" y="21486"/>
                  <a:pt x="11210" y="21508"/>
                </a:cubicBezTo>
                <a:cubicBezTo>
                  <a:pt x="11336" y="21565"/>
                  <a:pt x="12402" y="21585"/>
                  <a:pt x="12503" y="21528"/>
                </a:cubicBezTo>
                <a:cubicBezTo>
                  <a:pt x="12544" y="21505"/>
                  <a:pt x="12641" y="21468"/>
                  <a:pt x="12749" y="21467"/>
                </a:cubicBezTo>
                <a:cubicBezTo>
                  <a:pt x="12978" y="21466"/>
                  <a:pt x="13540" y="21367"/>
                  <a:pt x="13611" y="21306"/>
                </a:cubicBezTo>
                <a:cubicBezTo>
                  <a:pt x="13627" y="21293"/>
                  <a:pt x="13671" y="21286"/>
                  <a:pt x="13714" y="21286"/>
                </a:cubicBezTo>
                <a:cubicBezTo>
                  <a:pt x="13758" y="21286"/>
                  <a:pt x="13807" y="21261"/>
                  <a:pt x="13817" y="21245"/>
                </a:cubicBezTo>
                <a:cubicBezTo>
                  <a:pt x="13827" y="21230"/>
                  <a:pt x="13860" y="21225"/>
                  <a:pt x="13899" y="21225"/>
                </a:cubicBezTo>
                <a:cubicBezTo>
                  <a:pt x="13938" y="21225"/>
                  <a:pt x="13960" y="21200"/>
                  <a:pt x="13960" y="21185"/>
                </a:cubicBezTo>
                <a:cubicBezTo>
                  <a:pt x="13960" y="21169"/>
                  <a:pt x="13985" y="21165"/>
                  <a:pt x="14002" y="21165"/>
                </a:cubicBezTo>
                <a:cubicBezTo>
                  <a:pt x="14018" y="21165"/>
                  <a:pt x="14080" y="21135"/>
                  <a:pt x="14145" y="21104"/>
                </a:cubicBezTo>
                <a:cubicBezTo>
                  <a:pt x="14211" y="21073"/>
                  <a:pt x="14275" y="21043"/>
                  <a:pt x="14289" y="21043"/>
                </a:cubicBezTo>
                <a:cubicBezTo>
                  <a:pt x="14334" y="21043"/>
                  <a:pt x="14699" y="20884"/>
                  <a:pt x="14699" y="20862"/>
                </a:cubicBezTo>
                <a:cubicBezTo>
                  <a:pt x="14699" y="20849"/>
                  <a:pt x="14727" y="20807"/>
                  <a:pt x="14782" y="20781"/>
                </a:cubicBezTo>
                <a:cubicBezTo>
                  <a:pt x="14905" y="20723"/>
                  <a:pt x="15244" y="20521"/>
                  <a:pt x="15397" y="20397"/>
                </a:cubicBezTo>
                <a:cubicBezTo>
                  <a:pt x="15519" y="20299"/>
                  <a:pt x="16291" y="19537"/>
                  <a:pt x="16342" y="19468"/>
                </a:cubicBezTo>
                <a:cubicBezTo>
                  <a:pt x="16412" y="19374"/>
                  <a:pt x="16732" y="18893"/>
                  <a:pt x="16732" y="18883"/>
                </a:cubicBezTo>
                <a:cubicBezTo>
                  <a:pt x="16732" y="18877"/>
                  <a:pt x="16800" y="18770"/>
                  <a:pt x="16875" y="18640"/>
                </a:cubicBezTo>
                <a:cubicBezTo>
                  <a:pt x="16951" y="18510"/>
                  <a:pt x="17039" y="18352"/>
                  <a:pt x="17060" y="18297"/>
                </a:cubicBezTo>
                <a:cubicBezTo>
                  <a:pt x="17081" y="18242"/>
                  <a:pt x="17100" y="18165"/>
                  <a:pt x="17122" y="18115"/>
                </a:cubicBezTo>
                <a:cubicBezTo>
                  <a:pt x="17144" y="18066"/>
                  <a:pt x="17163" y="17997"/>
                  <a:pt x="17163" y="17974"/>
                </a:cubicBezTo>
                <a:cubicBezTo>
                  <a:pt x="17163" y="17897"/>
                  <a:pt x="17298" y="17792"/>
                  <a:pt x="17389" y="17792"/>
                </a:cubicBezTo>
                <a:cubicBezTo>
                  <a:pt x="17436" y="17792"/>
                  <a:pt x="17482" y="17767"/>
                  <a:pt x="17491" y="17752"/>
                </a:cubicBezTo>
                <a:cubicBezTo>
                  <a:pt x="17501" y="17736"/>
                  <a:pt x="17560" y="17732"/>
                  <a:pt x="17615" y="17732"/>
                </a:cubicBezTo>
                <a:cubicBezTo>
                  <a:pt x="17669" y="17732"/>
                  <a:pt x="17763" y="17702"/>
                  <a:pt x="17820" y="17671"/>
                </a:cubicBezTo>
                <a:cubicBezTo>
                  <a:pt x="17876" y="17640"/>
                  <a:pt x="17953" y="17611"/>
                  <a:pt x="17984" y="17611"/>
                </a:cubicBezTo>
                <a:cubicBezTo>
                  <a:pt x="18015" y="17610"/>
                  <a:pt x="18025" y="17606"/>
                  <a:pt x="18025" y="17590"/>
                </a:cubicBezTo>
                <a:cubicBezTo>
                  <a:pt x="18025" y="17575"/>
                  <a:pt x="18059" y="17570"/>
                  <a:pt x="18087" y="17570"/>
                </a:cubicBezTo>
                <a:cubicBezTo>
                  <a:pt x="18260" y="17570"/>
                  <a:pt x="19506" y="16820"/>
                  <a:pt x="19606" y="16661"/>
                </a:cubicBezTo>
                <a:cubicBezTo>
                  <a:pt x="19618" y="16643"/>
                  <a:pt x="19720" y="16568"/>
                  <a:pt x="19832" y="16480"/>
                </a:cubicBezTo>
                <a:cubicBezTo>
                  <a:pt x="19943" y="16392"/>
                  <a:pt x="20090" y="16264"/>
                  <a:pt x="20140" y="16197"/>
                </a:cubicBezTo>
                <a:cubicBezTo>
                  <a:pt x="20189" y="16130"/>
                  <a:pt x="20271" y="16031"/>
                  <a:pt x="20324" y="15975"/>
                </a:cubicBezTo>
                <a:cubicBezTo>
                  <a:pt x="20378" y="15919"/>
                  <a:pt x="20454" y="15793"/>
                  <a:pt x="20509" y="15712"/>
                </a:cubicBezTo>
                <a:cubicBezTo>
                  <a:pt x="20565" y="15631"/>
                  <a:pt x="20636" y="15550"/>
                  <a:pt x="20653" y="15531"/>
                </a:cubicBezTo>
                <a:cubicBezTo>
                  <a:pt x="20724" y="15449"/>
                  <a:pt x="21036" y="14865"/>
                  <a:pt x="21166" y="14581"/>
                </a:cubicBezTo>
                <a:cubicBezTo>
                  <a:pt x="21250" y="14398"/>
                  <a:pt x="21412" y="13941"/>
                  <a:pt x="21412" y="13875"/>
                </a:cubicBezTo>
                <a:cubicBezTo>
                  <a:pt x="21412" y="13844"/>
                  <a:pt x="21417" y="13804"/>
                  <a:pt x="21433" y="13794"/>
                </a:cubicBezTo>
                <a:cubicBezTo>
                  <a:pt x="21449" y="13784"/>
                  <a:pt x="21474" y="13731"/>
                  <a:pt x="21474" y="13673"/>
                </a:cubicBezTo>
                <a:cubicBezTo>
                  <a:pt x="21474" y="13614"/>
                  <a:pt x="21480" y="13566"/>
                  <a:pt x="21494" y="13552"/>
                </a:cubicBezTo>
                <a:cubicBezTo>
                  <a:pt x="21544" y="13501"/>
                  <a:pt x="21556" y="13206"/>
                  <a:pt x="21556" y="12441"/>
                </a:cubicBezTo>
                <a:cubicBezTo>
                  <a:pt x="21556" y="11676"/>
                  <a:pt x="21544" y="11381"/>
                  <a:pt x="21494" y="11330"/>
                </a:cubicBezTo>
                <a:cubicBezTo>
                  <a:pt x="21480" y="11315"/>
                  <a:pt x="21474" y="11261"/>
                  <a:pt x="21474" y="11209"/>
                </a:cubicBezTo>
                <a:cubicBezTo>
                  <a:pt x="21474" y="11157"/>
                  <a:pt x="21447" y="11095"/>
                  <a:pt x="21433" y="11068"/>
                </a:cubicBezTo>
                <a:cubicBezTo>
                  <a:pt x="21380" y="10966"/>
                  <a:pt x="21344" y="10869"/>
                  <a:pt x="21310" y="10745"/>
                </a:cubicBezTo>
                <a:cubicBezTo>
                  <a:pt x="21290" y="10674"/>
                  <a:pt x="21282" y="10618"/>
                  <a:pt x="21269" y="10603"/>
                </a:cubicBezTo>
                <a:cubicBezTo>
                  <a:pt x="21255" y="10588"/>
                  <a:pt x="21228" y="10550"/>
                  <a:pt x="21228" y="10523"/>
                </a:cubicBezTo>
                <a:cubicBezTo>
                  <a:pt x="21228" y="10470"/>
                  <a:pt x="21192" y="10347"/>
                  <a:pt x="21002" y="9957"/>
                </a:cubicBezTo>
                <a:cubicBezTo>
                  <a:pt x="20939" y="9828"/>
                  <a:pt x="20869" y="9735"/>
                  <a:pt x="20858" y="9735"/>
                </a:cubicBezTo>
                <a:cubicBezTo>
                  <a:pt x="20847" y="9735"/>
                  <a:pt x="20816" y="9688"/>
                  <a:pt x="20796" y="9634"/>
                </a:cubicBezTo>
                <a:cubicBezTo>
                  <a:pt x="20776" y="9580"/>
                  <a:pt x="20756" y="9514"/>
                  <a:pt x="20735" y="9493"/>
                </a:cubicBezTo>
                <a:cubicBezTo>
                  <a:pt x="20713" y="9472"/>
                  <a:pt x="20651" y="9383"/>
                  <a:pt x="20591" y="9291"/>
                </a:cubicBezTo>
                <a:cubicBezTo>
                  <a:pt x="20531" y="9198"/>
                  <a:pt x="20443" y="9100"/>
                  <a:pt x="20406" y="9069"/>
                </a:cubicBezTo>
                <a:cubicBezTo>
                  <a:pt x="20369" y="9037"/>
                  <a:pt x="20345" y="9000"/>
                  <a:pt x="20345" y="8988"/>
                </a:cubicBezTo>
                <a:cubicBezTo>
                  <a:pt x="20345" y="8976"/>
                  <a:pt x="20317" y="8932"/>
                  <a:pt x="20283" y="8887"/>
                </a:cubicBezTo>
                <a:cubicBezTo>
                  <a:pt x="20227" y="8812"/>
                  <a:pt x="20230" y="8798"/>
                  <a:pt x="20263" y="8665"/>
                </a:cubicBezTo>
                <a:cubicBezTo>
                  <a:pt x="20282" y="8585"/>
                  <a:pt x="20310" y="8503"/>
                  <a:pt x="20324" y="8503"/>
                </a:cubicBezTo>
                <a:cubicBezTo>
                  <a:pt x="20339" y="8503"/>
                  <a:pt x="20345" y="8451"/>
                  <a:pt x="20345" y="8382"/>
                </a:cubicBezTo>
                <a:cubicBezTo>
                  <a:pt x="20345" y="8313"/>
                  <a:pt x="20349" y="8250"/>
                  <a:pt x="20365" y="8241"/>
                </a:cubicBezTo>
                <a:cubicBezTo>
                  <a:pt x="20381" y="8231"/>
                  <a:pt x="20406" y="8156"/>
                  <a:pt x="20406" y="8059"/>
                </a:cubicBezTo>
                <a:cubicBezTo>
                  <a:pt x="20406" y="7962"/>
                  <a:pt x="20410" y="7853"/>
                  <a:pt x="20427" y="7837"/>
                </a:cubicBezTo>
                <a:cubicBezTo>
                  <a:pt x="20447" y="7817"/>
                  <a:pt x="20457" y="7595"/>
                  <a:pt x="20447" y="7150"/>
                </a:cubicBezTo>
                <a:cubicBezTo>
                  <a:pt x="20432" y="6440"/>
                  <a:pt x="20407" y="6163"/>
                  <a:pt x="20365" y="6120"/>
                </a:cubicBezTo>
                <a:cubicBezTo>
                  <a:pt x="20351" y="6105"/>
                  <a:pt x="20345" y="6061"/>
                  <a:pt x="20345" y="6019"/>
                </a:cubicBezTo>
                <a:cubicBezTo>
                  <a:pt x="20345" y="5977"/>
                  <a:pt x="20327" y="5902"/>
                  <a:pt x="20304" y="5858"/>
                </a:cubicBezTo>
                <a:cubicBezTo>
                  <a:pt x="20280" y="5813"/>
                  <a:pt x="20263" y="5764"/>
                  <a:pt x="20263" y="5737"/>
                </a:cubicBezTo>
                <a:cubicBezTo>
                  <a:pt x="20262" y="5669"/>
                  <a:pt x="20065" y="5083"/>
                  <a:pt x="20016" y="5010"/>
                </a:cubicBezTo>
                <a:cubicBezTo>
                  <a:pt x="19995" y="4977"/>
                  <a:pt x="19948" y="4873"/>
                  <a:pt x="19914" y="4788"/>
                </a:cubicBezTo>
                <a:cubicBezTo>
                  <a:pt x="19880" y="4702"/>
                  <a:pt x="19832" y="4629"/>
                  <a:pt x="19811" y="4606"/>
                </a:cubicBezTo>
                <a:cubicBezTo>
                  <a:pt x="19791" y="4582"/>
                  <a:pt x="19728" y="4456"/>
                  <a:pt x="19667" y="4343"/>
                </a:cubicBezTo>
                <a:cubicBezTo>
                  <a:pt x="19607" y="4231"/>
                  <a:pt x="19498" y="4090"/>
                  <a:pt x="19442" y="4020"/>
                </a:cubicBezTo>
                <a:cubicBezTo>
                  <a:pt x="19385" y="3950"/>
                  <a:pt x="19287" y="3812"/>
                  <a:pt x="19216" y="3717"/>
                </a:cubicBezTo>
                <a:cubicBezTo>
                  <a:pt x="19039" y="3482"/>
                  <a:pt x="18391" y="2887"/>
                  <a:pt x="18148" y="2728"/>
                </a:cubicBezTo>
                <a:cubicBezTo>
                  <a:pt x="17753" y="2469"/>
                  <a:pt x="17028" y="2082"/>
                  <a:pt x="16937" y="2082"/>
                </a:cubicBezTo>
                <a:cubicBezTo>
                  <a:pt x="16920" y="2082"/>
                  <a:pt x="16870" y="2052"/>
                  <a:pt x="16814" y="2021"/>
                </a:cubicBezTo>
                <a:cubicBezTo>
                  <a:pt x="16757" y="1990"/>
                  <a:pt x="16680" y="1960"/>
                  <a:pt x="16650" y="1960"/>
                </a:cubicBezTo>
                <a:cubicBezTo>
                  <a:pt x="16619" y="1960"/>
                  <a:pt x="16598" y="1956"/>
                  <a:pt x="16588" y="1940"/>
                </a:cubicBezTo>
                <a:cubicBezTo>
                  <a:pt x="16578" y="1925"/>
                  <a:pt x="16519" y="1900"/>
                  <a:pt x="16465" y="1900"/>
                </a:cubicBezTo>
                <a:cubicBezTo>
                  <a:pt x="16411" y="1900"/>
                  <a:pt x="16352" y="1895"/>
                  <a:pt x="16342" y="1880"/>
                </a:cubicBezTo>
                <a:cubicBezTo>
                  <a:pt x="16332" y="1864"/>
                  <a:pt x="16291" y="1839"/>
                  <a:pt x="16239" y="1839"/>
                </a:cubicBezTo>
                <a:cubicBezTo>
                  <a:pt x="16188" y="1839"/>
                  <a:pt x="16131" y="1833"/>
                  <a:pt x="16116" y="1819"/>
                </a:cubicBezTo>
                <a:cubicBezTo>
                  <a:pt x="16089" y="1794"/>
                  <a:pt x="15982" y="1772"/>
                  <a:pt x="15664" y="1738"/>
                </a:cubicBezTo>
                <a:cubicBezTo>
                  <a:pt x="15573" y="1729"/>
                  <a:pt x="15488" y="1712"/>
                  <a:pt x="15480" y="1698"/>
                </a:cubicBezTo>
                <a:cubicBezTo>
                  <a:pt x="15457" y="1662"/>
                  <a:pt x="14291" y="1662"/>
                  <a:pt x="14268" y="1698"/>
                </a:cubicBezTo>
                <a:cubicBezTo>
                  <a:pt x="14259" y="1713"/>
                  <a:pt x="14191" y="1738"/>
                  <a:pt x="14104" y="1738"/>
                </a:cubicBezTo>
                <a:cubicBezTo>
                  <a:pt x="14017" y="1738"/>
                  <a:pt x="13910" y="1742"/>
                  <a:pt x="13878" y="1758"/>
                </a:cubicBezTo>
                <a:cubicBezTo>
                  <a:pt x="13828" y="1785"/>
                  <a:pt x="13789" y="1780"/>
                  <a:pt x="13632" y="1637"/>
                </a:cubicBezTo>
                <a:cubicBezTo>
                  <a:pt x="12941" y="1008"/>
                  <a:pt x="12376" y="629"/>
                  <a:pt x="11661" y="365"/>
                </a:cubicBezTo>
                <a:cubicBezTo>
                  <a:pt x="11526" y="315"/>
                  <a:pt x="11385" y="278"/>
                  <a:pt x="11353" y="264"/>
                </a:cubicBezTo>
                <a:cubicBezTo>
                  <a:pt x="11248" y="217"/>
                  <a:pt x="10621" y="83"/>
                  <a:pt x="10471" y="82"/>
                </a:cubicBezTo>
                <a:cubicBezTo>
                  <a:pt x="10389" y="82"/>
                  <a:pt x="10284" y="64"/>
                  <a:pt x="10245" y="42"/>
                </a:cubicBezTo>
                <a:cubicBezTo>
                  <a:pt x="10143" y="-15"/>
                  <a:pt x="9249" y="-14"/>
                  <a:pt x="9136" y="42"/>
                </a:cubicBezTo>
                <a:close/>
                <a:moveTo>
                  <a:pt x="10573" y="1819"/>
                </a:moveTo>
                <a:cubicBezTo>
                  <a:pt x="10621" y="1836"/>
                  <a:pt x="10758" y="1869"/>
                  <a:pt x="10861" y="1900"/>
                </a:cubicBezTo>
                <a:cubicBezTo>
                  <a:pt x="11195" y="1999"/>
                  <a:pt x="11424" y="2092"/>
                  <a:pt x="11559" y="2183"/>
                </a:cubicBezTo>
                <a:cubicBezTo>
                  <a:pt x="11631" y="2231"/>
                  <a:pt x="11706" y="2263"/>
                  <a:pt x="11723" y="2263"/>
                </a:cubicBezTo>
                <a:cubicBezTo>
                  <a:pt x="11740" y="2263"/>
                  <a:pt x="11743" y="2290"/>
                  <a:pt x="11743" y="2304"/>
                </a:cubicBezTo>
                <a:cubicBezTo>
                  <a:pt x="11743" y="2318"/>
                  <a:pt x="11791" y="2338"/>
                  <a:pt x="11846" y="2364"/>
                </a:cubicBezTo>
                <a:cubicBezTo>
                  <a:pt x="11902" y="2390"/>
                  <a:pt x="11949" y="2431"/>
                  <a:pt x="11949" y="2445"/>
                </a:cubicBezTo>
                <a:cubicBezTo>
                  <a:pt x="11949" y="2460"/>
                  <a:pt x="11867" y="2508"/>
                  <a:pt x="11764" y="2566"/>
                </a:cubicBezTo>
                <a:cubicBezTo>
                  <a:pt x="11661" y="2625"/>
                  <a:pt x="11579" y="2695"/>
                  <a:pt x="11579" y="2708"/>
                </a:cubicBezTo>
                <a:cubicBezTo>
                  <a:pt x="11579" y="2720"/>
                  <a:pt x="11561" y="2728"/>
                  <a:pt x="11538" y="2728"/>
                </a:cubicBezTo>
                <a:cubicBezTo>
                  <a:pt x="11492" y="2728"/>
                  <a:pt x="11301" y="2830"/>
                  <a:pt x="11230" y="2889"/>
                </a:cubicBezTo>
                <a:cubicBezTo>
                  <a:pt x="11206" y="2909"/>
                  <a:pt x="11119" y="2937"/>
                  <a:pt x="11045" y="2970"/>
                </a:cubicBezTo>
                <a:cubicBezTo>
                  <a:pt x="10971" y="3003"/>
                  <a:pt x="10902" y="3051"/>
                  <a:pt x="10881" y="3071"/>
                </a:cubicBezTo>
                <a:cubicBezTo>
                  <a:pt x="10860" y="3091"/>
                  <a:pt x="10784" y="3143"/>
                  <a:pt x="10717" y="3172"/>
                </a:cubicBezTo>
                <a:cubicBezTo>
                  <a:pt x="10650" y="3201"/>
                  <a:pt x="10594" y="3219"/>
                  <a:pt x="10594" y="3233"/>
                </a:cubicBezTo>
                <a:cubicBezTo>
                  <a:pt x="10594" y="3246"/>
                  <a:pt x="10508" y="3308"/>
                  <a:pt x="10409" y="3354"/>
                </a:cubicBezTo>
                <a:cubicBezTo>
                  <a:pt x="10227" y="3437"/>
                  <a:pt x="10025" y="3547"/>
                  <a:pt x="9998" y="3576"/>
                </a:cubicBezTo>
                <a:cubicBezTo>
                  <a:pt x="9979" y="3597"/>
                  <a:pt x="9565" y="3838"/>
                  <a:pt x="9547" y="3838"/>
                </a:cubicBezTo>
                <a:cubicBezTo>
                  <a:pt x="9539" y="3838"/>
                  <a:pt x="9489" y="3868"/>
                  <a:pt x="9444" y="3899"/>
                </a:cubicBezTo>
                <a:cubicBezTo>
                  <a:pt x="9399" y="3930"/>
                  <a:pt x="9282" y="3976"/>
                  <a:pt x="9198" y="4020"/>
                </a:cubicBezTo>
                <a:cubicBezTo>
                  <a:pt x="8938" y="4157"/>
                  <a:pt x="8761" y="4264"/>
                  <a:pt x="8746" y="4283"/>
                </a:cubicBezTo>
                <a:cubicBezTo>
                  <a:pt x="8738" y="4293"/>
                  <a:pt x="8597" y="4382"/>
                  <a:pt x="8438" y="4464"/>
                </a:cubicBezTo>
                <a:cubicBezTo>
                  <a:pt x="8280" y="4547"/>
                  <a:pt x="8096" y="4641"/>
                  <a:pt x="8028" y="4687"/>
                </a:cubicBezTo>
                <a:cubicBezTo>
                  <a:pt x="7959" y="4732"/>
                  <a:pt x="7866" y="4796"/>
                  <a:pt x="7802" y="4828"/>
                </a:cubicBezTo>
                <a:cubicBezTo>
                  <a:pt x="7662" y="4898"/>
                  <a:pt x="7449" y="5108"/>
                  <a:pt x="7391" y="5232"/>
                </a:cubicBezTo>
                <a:cubicBezTo>
                  <a:pt x="7368" y="5281"/>
                  <a:pt x="7340" y="5413"/>
                  <a:pt x="7330" y="5514"/>
                </a:cubicBezTo>
                <a:cubicBezTo>
                  <a:pt x="7313" y="5679"/>
                  <a:pt x="7293" y="10426"/>
                  <a:pt x="7309" y="10745"/>
                </a:cubicBezTo>
                <a:cubicBezTo>
                  <a:pt x="7313" y="10815"/>
                  <a:pt x="7300" y="10962"/>
                  <a:pt x="7289" y="11068"/>
                </a:cubicBezTo>
                <a:cubicBezTo>
                  <a:pt x="7278" y="11173"/>
                  <a:pt x="7258" y="11271"/>
                  <a:pt x="7248" y="11270"/>
                </a:cubicBezTo>
                <a:cubicBezTo>
                  <a:pt x="7238" y="11269"/>
                  <a:pt x="7145" y="11212"/>
                  <a:pt x="7042" y="11149"/>
                </a:cubicBezTo>
                <a:cubicBezTo>
                  <a:pt x="6939" y="11085"/>
                  <a:pt x="6793" y="10988"/>
                  <a:pt x="6714" y="10947"/>
                </a:cubicBezTo>
                <a:cubicBezTo>
                  <a:pt x="6498" y="10832"/>
                  <a:pt x="6363" y="10763"/>
                  <a:pt x="6242" y="10684"/>
                </a:cubicBezTo>
                <a:cubicBezTo>
                  <a:pt x="6182" y="10645"/>
                  <a:pt x="6057" y="10574"/>
                  <a:pt x="5954" y="10523"/>
                </a:cubicBezTo>
                <a:lnTo>
                  <a:pt x="5770" y="10422"/>
                </a:lnTo>
                <a:lnTo>
                  <a:pt x="5770" y="7776"/>
                </a:lnTo>
                <a:cubicBezTo>
                  <a:pt x="5773" y="5234"/>
                  <a:pt x="5773" y="4847"/>
                  <a:pt x="5831" y="4788"/>
                </a:cubicBezTo>
                <a:cubicBezTo>
                  <a:pt x="5846" y="4773"/>
                  <a:pt x="5872" y="4717"/>
                  <a:pt x="5872" y="4666"/>
                </a:cubicBezTo>
                <a:cubicBezTo>
                  <a:pt x="5872" y="4616"/>
                  <a:pt x="5877" y="4575"/>
                  <a:pt x="5893" y="4565"/>
                </a:cubicBezTo>
                <a:cubicBezTo>
                  <a:pt x="5909" y="4556"/>
                  <a:pt x="5913" y="4507"/>
                  <a:pt x="5913" y="4464"/>
                </a:cubicBezTo>
                <a:cubicBezTo>
                  <a:pt x="5913" y="4421"/>
                  <a:pt x="5943" y="4327"/>
                  <a:pt x="5975" y="4262"/>
                </a:cubicBezTo>
                <a:cubicBezTo>
                  <a:pt x="6007" y="4198"/>
                  <a:pt x="6036" y="4125"/>
                  <a:pt x="6036" y="4101"/>
                </a:cubicBezTo>
                <a:cubicBezTo>
                  <a:pt x="6036" y="4077"/>
                  <a:pt x="6062" y="4061"/>
                  <a:pt x="6078" y="4061"/>
                </a:cubicBezTo>
                <a:cubicBezTo>
                  <a:pt x="6093" y="4061"/>
                  <a:pt x="6098" y="4040"/>
                  <a:pt x="6098" y="4020"/>
                </a:cubicBezTo>
                <a:cubicBezTo>
                  <a:pt x="6098" y="3988"/>
                  <a:pt x="6201" y="3764"/>
                  <a:pt x="6406" y="3394"/>
                </a:cubicBezTo>
                <a:cubicBezTo>
                  <a:pt x="6439" y="3335"/>
                  <a:pt x="6544" y="3208"/>
                  <a:pt x="6632" y="3111"/>
                </a:cubicBezTo>
                <a:cubicBezTo>
                  <a:pt x="6719" y="3015"/>
                  <a:pt x="6841" y="2875"/>
                  <a:pt x="6899" y="2809"/>
                </a:cubicBezTo>
                <a:cubicBezTo>
                  <a:pt x="6957" y="2742"/>
                  <a:pt x="7044" y="2678"/>
                  <a:pt x="7104" y="2647"/>
                </a:cubicBezTo>
                <a:cubicBezTo>
                  <a:pt x="7164" y="2615"/>
                  <a:pt x="7239" y="2569"/>
                  <a:pt x="7248" y="2546"/>
                </a:cubicBezTo>
                <a:cubicBezTo>
                  <a:pt x="7262" y="2508"/>
                  <a:pt x="7498" y="2324"/>
                  <a:pt x="7535" y="2324"/>
                </a:cubicBezTo>
                <a:cubicBezTo>
                  <a:pt x="7544" y="2324"/>
                  <a:pt x="7607" y="2291"/>
                  <a:pt x="7679" y="2243"/>
                </a:cubicBezTo>
                <a:cubicBezTo>
                  <a:pt x="7830" y="2143"/>
                  <a:pt x="8118" y="1995"/>
                  <a:pt x="8192" y="1981"/>
                </a:cubicBezTo>
                <a:cubicBezTo>
                  <a:pt x="8220" y="1975"/>
                  <a:pt x="8291" y="1958"/>
                  <a:pt x="8336" y="1940"/>
                </a:cubicBezTo>
                <a:cubicBezTo>
                  <a:pt x="8380" y="1922"/>
                  <a:pt x="8419" y="1900"/>
                  <a:pt x="8438" y="1900"/>
                </a:cubicBezTo>
                <a:cubicBezTo>
                  <a:pt x="8457" y="1900"/>
                  <a:pt x="8557" y="1872"/>
                  <a:pt x="8644" y="1839"/>
                </a:cubicBezTo>
                <a:cubicBezTo>
                  <a:pt x="9105" y="1664"/>
                  <a:pt x="10109" y="1658"/>
                  <a:pt x="10573" y="1819"/>
                </a:cubicBezTo>
                <a:close/>
                <a:moveTo>
                  <a:pt x="14761" y="3354"/>
                </a:moveTo>
                <a:cubicBezTo>
                  <a:pt x="15047" y="3357"/>
                  <a:pt x="15391" y="3389"/>
                  <a:pt x="15418" y="3414"/>
                </a:cubicBezTo>
                <a:cubicBezTo>
                  <a:pt x="15433" y="3429"/>
                  <a:pt x="15515" y="3435"/>
                  <a:pt x="15582" y="3435"/>
                </a:cubicBezTo>
                <a:cubicBezTo>
                  <a:pt x="15649" y="3435"/>
                  <a:pt x="15696" y="3439"/>
                  <a:pt x="15705" y="3455"/>
                </a:cubicBezTo>
                <a:cubicBezTo>
                  <a:pt x="15715" y="3470"/>
                  <a:pt x="15775" y="3495"/>
                  <a:pt x="15829" y="3495"/>
                </a:cubicBezTo>
                <a:cubicBezTo>
                  <a:pt x="15882" y="3495"/>
                  <a:pt x="15942" y="3500"/>
                  <a:pt x="15952" y="3515"/>
                </a:cubicBezTo>
                <a:cubicBezTo>
                  <a:pt x="15962" y="3531"/>
                  <a:pt x="15996" y="3556"/>
                  <a:pt x="16034" y="3556"/>
                </a:cubicBezTo>
                <a:cubicBezTo>
                  <a:pt x="16072" y="3556"/>
                  <a:pt x="16106" y="3560"/>
                  <a:pt x="16116" y="3576"/>
                </a:cubicBezTo>
                <a:cubicBezTo>
                  <a:pt x="16126" y="3591"/>
                  <a:pt x="16169" y="3596"/>
                  <a:pt x="16198" y="3596"/>
                </a:cubicBezTo>
                <a:cubicBezTo>
                  <a:pt x="16244" y="3596"/>
                  <a:pt x="16324" y="3647"/>
                  <a:pt x="16547" y="3758"/>
                </a:cubicBezTo>
                <a:cubicBezTo>
                  <a:pt x="16575" y="3771"/>
                  <a:pt x="16594" y="3778"/>
                  <a:pt x="16609" y="3778"/>
                </a:cubicBezTo>
                <a:cubicBezTo>
                  <a:pt x="16641" y="3778"/>
                  <a:pt x="17058" y="4027"/>
                  <a:pt x="17081" y="4061"/>
                </a:cubicBezTo>
                <a:cubicBezTo>
                  <a:pt x="17090" y="4073"/>
                  <a:pt x="17153" y="4113"/>
                  <a:pt x="17224" y="4162"/>
                </a:cubicBezTo>
                <a:cubicBezTo>
                  <a:pt x="17410" y="4288"/>
                  <a:pt x="17813" y="4700"/>
                  <a:pt x="17922" y="4868"/>
                </a:cubicBezTo>
                <a:cubicBezTo>
                  <a:pt x="17953" y="4915"/>
                  <a:pt x="17999" y="4966"/>
                  <a:pt x="18025" y="4989"/>
                </a:cubicBezTo>
                <a:cubicBezTo>
                  <a:pt x="18139" y="5092"/>
                  <a:pt x="18419" y="5620"/>
                  <a:pt x="18538" y="5979"/>
                </a:cubicBezTo>
                <a:cubicBezTo>
                  <a:pt x="18675" y="6390"/>
                  <a:pt x="18667" y="6431"/>
                  <a:pt x="18682" y="7009"/>
                </a:cubicBezTo>
                <a:cubicBezTo>
                  <a:pt x="18690" y="7325"/>
                  <a:pt x="18693" y="7574"/>
                  <a:pt x="18682" y="7574"/>
                </a:cubicBezTo>
                <a:cubicBezTo>
                  <a:pt x="18671" y="7574"/>
                  <a:pt x="18621" y="7563"/>
                  <a:pt x="18579" y="7534"/>
                </a:cubicBezTo>
                <a:cubicBezTo>
                  <a:pt x="18537" y="7505"/>
                  <a:pt x="18458" y="7441"/>
                  <a:pt x="18395" y="7413"/>
                </a:cubicBezTo>
                <a:cubicBezTo>
                  <a:pt x="18331" y="7384"/>
                  <a:pt x="18250" y="7338"/>
                  <a:pt x="18210" y="7312"/>
                </a:cubicBezTo>
                <a:cubicBezTo>
                  <a:pt x="18170" y="7285"/>
                  <a:pt x="18041" y="7213"/>
                  <a:pt x="17922" y="7150"/>
                </a:cubicBezTo>
                <a:cubicBezTo>
                  <a:pt x="17589" y="6975"/>
                  <a:pt x="17416" y="6884"/>
                  <a:pt x="17368" y="6847"/>
                </a:cubicBezTo>
                <a:cubicBezTo>
                  <a:pt x="17344" y="6829"/>
                  <a:pt x="17250" y="6791"/>
                  <a:pt x="17163" y="6746"/>
                </a:cubicBezTo>
                <a:cubicBezTo>
                  <a:pt x="17076" y="6702"/>
                  <a:pt x="16962" y="6628"/>
                  <a:pt x="16896" y="6585"/>
                </a:cubicBezTo>
                <a:cubicBezTo>
                  <a:pt x="16830" y="6541"/>
                  <a:pt x="16766" y="6504"/>
                  <a:pt x="16752" y="6504"/>
                </a:cubicBezTo>
                <a:cubicBezTo>
                  <a:pt x="16738" y="6504"/>
                  <a:pt x="16701" y="6471"/>
                  <a:pt x="16670" y="6443"/>
                </a:cubicBezTo>
                <a:cubicBezTo>
                  <a:pt x="16639" y="6416"/>
                  <a:pt x="16514" y="6354"/>
                  <a:pt x="16403" y="6302"/>
                </a:cubicBezTo>
                <a:cubicBezTo>
                  <a:pt x="16292" y="6250"/>
                  <a:pt x="16176" y="6188"/>
                  <a:pt x="16136" y="6161"/>
                </a:cubicBezTo>
                <a:cubicBezTo>
                  <a:pt x="16036" y="6091"/>
                  <a:pt x="15827" y="5982"/>
                  <a:pt x="15623" y="5878"/>
                </a:cubicBezTo>
                <a:cubicBezTo>
                  <a:pt x="15528" y="5830"/>
                  <a:pt x="15442" y="5776"/>
                  <a:pt x="15418" y="5757"/>
                </a:cubicBezTo>
                <a:cubicBezTo>
                  <a:pt x="15376" y="5723"/>
                  <a:pt x="15317" y="5691"/>
                  <a:pt x="14884" y="5454"/>
                </a:cubicBezTo>
                <a:cubicBezTo>
                  <a:pt x="14778" y="5396"/>
                  <a:pt x="14644" y="5325"/>
                  <a:pt x="14597" y="5292"/>
                </a:cubicBezTo>
                <a:cubicBezTo>
                  <a:pt x="14550" y="5260"/>
                  <a:pt x="14511" y="5232"/>
                  <a:pt x="14494" y="5232"/>
                </a:cubicBezTo>
                <a:cubicBezTo>
                  <a:pt x="14477" y="5232"/>
                  <a:pt x="14423" y="5202"/>
                  <a:pt x="14371" y="5171"/>
                </a:cubicBezTo>
                <a:cubicBezTo>
                  <a:pt x="14302" y="5130"/>
                  <a:pt x="14226" y="5111"/>
                  <a:pt x="14084" y="5111"/>
                </a:cubicBezTo>
                <a:cubicBezTo>
                  <a:pt x="13978" y="5111"/>
                  <a:pt x="13868" y="5115"/>
                  <a:pt x="13858" y="5131"/>
                </a:cubicBezTo>
                <a:cubicBezTo>
                  <a:pt x="13848" y="5146"/>
                  <a:pt x="13826" y="5171"/>
                  <a:pt x="13796" y="5171"/>
                </a:cubicBezTo>
                <a:cubicBezTo>
                  <a:pt x="13749" y="5171"/>
                  <a:pt x="13527" y="5274"/>
                  <a:pt x="13488" y="5313"/>
                </a:cubicBezTo>
                <a:cubicBezTo>
                  <a:pt x="13470" y="5331"/>
                  <a:pt x="13357" y="5392"/>
                  <a:pt x="13160" y="5494"/>
                </a:cubicBezTo>
                <a:cubicBezTo>
                  <a:pt x="13073" y="5539"/>
                  <a:pt x="13004" y="5585"/>
                  <a:pt x="12996" y="5595"/>
                </a:cubicBezTo>
                <a:cubicBezTo>
                  <a:pt x="12987" y="5606"/>
                  <a:pt x="12915" y="5625"/>
                  <a:pt x="12852" y="5656"/>
                </a:cubicBezTo>
                <a:cubicBezTo>
                  <a:pt x="12745" y="5708"/>
                  <a:pt x="12533" y="5834"/>
                  <a:pt x="12400" y="5918"/>
                </a:cubicBezTo>
                <a:cubicBezTo>
                  <a:pt x="12369" y="5938"/>
                  <a:pt x="12325" y="5970"/>
                  <a:pt x="12298" y="5979"/>
                </a:cubicBezTo>
                <a:cubicBezTo>
                  <a:pt x="12270" y="5988"/>
                  <a:pt x="12236" y="6006"/>
                  <a:pt x="12236" y="6019"/>
                </a:cubicBezTo>
                <a:cubicBezTo>
                  <a:pt x="12236" y="6033"/>
                  <a:pt x="12206" y="6040"/>
                  <a:pt x="12174" y="6040"/>
                </a:cubicBezTo>
                <a:cubicBezTo>
                  <a:pt x="12143" y="6040"/>
                  <a:pt x="12113" y="6064"/>
                  <a:pt x="12113" y="6080"/>
                </a:cubicBezTo>
                <a:cubicBezTo>
                  <a:pt x="12113" y="6096"/>
                  <a:pt x="12096" y="6100"/>
                  <a:pt x="12072" y="6100"/>
                </a:cubicBezTo>
                <a:cubicBezTo>
                  <a:pt x="12048" y="6100"/>
                  <a:pt x="12031" y="6107"/>
                  <a:pt x="12031" y="6120"/>
                </a:cubicBezTo>
                <a:cubicBezTo>
                  <a:pt x="12031" y="6134"/>
                  <a:pt x="11958" y="6179"/>
                  <a:pt x="11867" y="6221"/>
                </a:cubicBezTo>
                <a:cubicBezTo>
                  <a:pt x="11775" y="6263"/>
                  <a:pt x="11637" y="6354"/>
                  <a:pt x="11559" y="6403"/>
                </a:cubicBezTo>
                <a:cubicBezTo>
                  <a:pt x="11363" y="6525"/>
                  <a:pt x="11272" y="6570"/>
                  <a:pt x="11004" y="6706"/>
                </a:cubicBezTo>
                <a:cubicBezTo>
                  <a:pt x="10877" y="6770"/>
                  <a:pt x="10766" y="6837"/>
                  <a:pt x="10758" y="6847"/>
                </a:cubicBezTo>
                <a:cubicBezTo>
                  <a:pt x="10750" y="6858"/>
                  <a:pt x="10668" y="6896"/>
                  <a:pt x="10573" y="6948"/>
                </a:cubicBezTo>
                <a:cubicBezTo>
                  <a:pt x="10478" y="7001"/>
                  <a:pt x="10362" y="7079"/>
                  <a:pt x="10306" y="7110"/>
                </a:cubicBezTo>
                <a:cubicBezTo>
                  <a:pt x="10251" y="7140"/>
                  <a:pt x="10182" y="7183"/>
                  <a:pt x="10142" y="7211"/>
                </a:cubicBezTo>
                <a:cubicBezTo>
                  <a:pt x="10102" y="7238"/>
                  <a:pt x="9996" y="7296"/>
                  <a:pt x="9916" y="7332"/>
                </a:cubicBezTo>
                <a:cubicBezTo>
                  <a:pt x="9837" y="7368"/>
                  <a:pt x="9696" y="7435"/>
                  <a:pt x="9608" y="7493"/>
                </a:cubicBezTo>
                <a:cubicBezTo>
                  <a:pt x="9521" y="7551"/>
                  <a:pt x="9363" y="7641"/>
                  <a:pt x="9259" y="7695"/>
                </a:cubicBezTo>
                <a:cubicBezTo>
                  <a:pt x="9156" y="7749"/>
                  <a:pt x="9028" y="7824"/>
                  <a:pt x="8972" y="7857"/>
                </a:cubicBezTo>
                <a:cubicBezTo>
                  <a:pt x="8917" y="7890"/>
                  <a:pt x="8826" y="7947"/>
                  <a:pt x="8767" y="7978"/>
                </a:cubicBezTo>
                <a:cubicBezTo>
                  <a:pt x="8708" y="8010"/>
                  <a:pt x="8650" y="8039"/>
                  <a:pt x="8644" y="8039"/>
                </a:cubicBezTo>
                <a:cubicBezTo>
                  <a:pt x="8628" y="8039"/>
                  <a:pt x="8602" y="7805"/>
                  <a:pt x="8603" y="7716"/>
                </a:cubicBezTo>
                <a:cubicBezTo>
                  <a:pt x="8603" y="7677"/>
                  <a:pt x="8604" y="7567"/>
                  <a:pt x="8603" y="7473"/>
                </a:cubicBezTo>
                <a:cubicBezTo>
                  <a:pt x="8601" y="7380"/>
                  <a:pt x="8599" y="7236"/>
                  <a:pt x="8603" y="7150"/>
                </a:cubicBezTo>
                <a:cubicBezTo>
                  <a:pt x="8611" y="6938"/>
                  <a:pt x="8609" y="6704"/>
                  <a:pt x="8603" y="6585"/>
                </a:cubicBezTo>
                <a:cubicBezTo>
                  <a:pt x="8593" y="6421"/>
                  <a:pt x="8637" y="6302"/>
                  <a:pt x="8705" y="6282"/>
                </a:cubicBezTo>
                <a:cubicBezTo>
                  <a:pt x="8739" y="6272"/>
                  <a:pt x="8801" y="6235"/>
                  <a:pt x="8849" y="6201"/>
                </a:cubicBezTo>
                <a:cubicBezTo>
                  <a:pt x="8945" y="6132"/>
                  <a:pt x="9166" y="6007"/>
                  <a:pt x="9342" y="5918"/>
                </a:cubicBezTo>
                <a:cubicBezTo>
                  <a:pt x="9405" y="5886"/>
                  <a:pt x="9515" y="5827"/>
                  <a:pt x="9588" y="5777"/>
                </a:cubicBezTo>
                <a:cubicBezTo>
                  <a:pt x="9661" y="5727"/>
                  <a:pt x="9820" y="5636"/>
                  <a:pt x="9937" y="5575"/>
                </a:cubicBezTo>
                <a:cubicBezTo>
                  <a:pt x="10054" y="5514"/>
                  <a:pt x="10204" y="5414"/>
                  <a:pt x="10265" y="5373"/>
                </a:cubicBezTo>
                <a:cubicBezTo>
                  <a:pt x="10327" y="5332"/>
                  <a:pt x="10394" y="5313"/>
                  <a:pt x="10409" y="5313"/>
                </a:cubicBezTo>
                <a:cubicBezTo>
                  <a:pt x="10424" y="5313"/>
                  <a:pt x="10462" y="5287"/>
                  <a:pt x="10512" y="5252"/>
                </a:cubicBezTo>
                <a:cubicBezTo>
                  <a:pt x="10621" y="5175"/>
                  <a:pt x="10742" y="5111"/>
                  <a:pt x="10779" y="5111"/>
                </a:cubicBezTo>
                <a:cubicBezTo>
                  <a:pt x="10793" y="5111"/>
                  <a:pt x="10829" y="5079"/>
                  <a:pt x="10861" y="5050"/>
                </a:cubicBezTo>
                <a:cubicBezTo>
                  <a:pt x="10892" y="5021"/>
                  <a:pt x="10971" y="4965"/>
                  <a:pt x="11045" y="4929"/>
                </a:cubicBezTo>
                <a:cubicBezTo>
                  <a:pt x="11120" y="4892"/>
                  <a:pt x="11228" y="4828"/>
                  <a:pt x="11292" y="4788"/>
                </a:cubicBezTo>
                <a:cubicBezTo>
                  <a:pt x="11355" y="4747"/>
                  <a:pt x="11449" y="4709"/>
                  <a:pt x="11497" y="4687"/>
                </a:cubicBezTo>
                <a:cubicBezTo>
                  <a:pt x="11545" y="4664"/>
                  <a:pt x="11636" y="4609"/>
                  <a:pt x="11702" y="4565"/>
                </a:cubicBezTo>
                <a:cubicBezTo>
                  <a:pt x="11769" y="4522"/>
                  <a:pt x="11851" y="4485"/>
                  <a:pt x="11867" y="4485"/>
                </a:cubicBezTo>
                <a:cubicBezTo>
                  <a:pt x="11882" y="4485"/>
                  <a:pt x="11906" y="4466"/>
                  <a:pt x="11928" y="4444"/>
                </a:cubicBezTo>
                <a:cubicBezTo>
                  <a:pt x="11950" y="4423"/>
                  <a:pt x="12052" y="4375"/>
                  <a:pt x="12154" y="4323"/>
                </a:cubicBezTo>
                <a:cubicBezTo>
                  <a:pt x="12256" y="4272"/>
                  <a:pt x="12396" y="4185"/>
                  <a:pt x="12462" y="4141"/>
                </a:cubicBezTo>
                <a:cubicBezTo>
                  <a:pt x="12528" y="4097"/>
                  <a:pt x="12589" y="4061"/>
                  <a:pt x="12606" y="4061"/>
                </a:cubicBezTo>
                <a:cubicBezTo>
                  <a:pt x="12623" y="4061"/>
                  <a:pt x="12647" y="4053"/>
                  <a:pt x="12647" y="4040"/>
                </a:cubicBezTo>
                <a:cubicBezTo>
                  <a:pt x="12647" y="4017"/>
                  <a:pt x="13112" y="3779"/>
                  <a:pt x="13160" y="3778"/>
                </a:cubicBezTo>
                <a:cubicBezTo>
                  <a:pt x="13173" y="3777"/>
                  <a:pt x="13202" y="3748"/>
                  <a:pt x="13242" y="3717"/>
                </a:cubicBezTo>
                <a:cubicBezTo>
                  <a:pt x="13282" y="3687"/>
                  <a:pt x="13341" y="3657"/>
                  <a:pt x="13365" y="3657"/>
                </a:cubicBezTo>
                <a:cubicBezTo>
                  <a:pt x="13390" y="3656"/>
                  <a:pt x="13467" y="3627"/>
                  <a:pt x="13529" y="3596"/>
                </a:cubicBezTo>
                <a:cubicBezTo>
                  <a:pt x="13592" y="3565"/>
                  <a:pt x="13649" y="3556"/>
                  <a:pt x="13673" y="3556"/>
                </a:cubicBezTo>
                <a:cubicBezTo>
                  <a:pt x="13727" y="3555"/>
                  <a:pt x="13933" y="3482"/>
                  <a:pt x="13960" y="3455"/>
                </a:cubicBezTo>
                <a:cubicBezTo>
                  <a:pt x="13971" y="3444"/>
                  <a:pt x="14056" y="3435"/>
                  <a:pt x="14145" y="3435"/>
                </a:cubicBezTo>
                <a:cubicBezTo>
                  <a:pt x="14235" y="3435"/>
                  <a:pt x="14315" y="3428"/>
                  <a:pt x="14330" y="3414"/>
                </a:cubicBezTo>
                <a:cubicBezTo>
                  <a:pt x="14366" y="3381"/>
                  <a:pt x="14581" y="3352"/>
                  <a:pt x="14761" y="3354"/>
                </a:cubicBezTo>
                <a:close/>
                <a:moveTo>
                  <a:pt x="4086" y="5595"/>
                </a:moveTo>
                <a:lnTo>
                  <a:pt x="4086" y="8119"/>
                </a:lnTo>
                <a:lnTo>
                  <a:pt x="4086" y="10664"/>
                </a:lnTo>
                <a:lnTo>
                  <a:pt x="4148" y="10805"/>
                </a:lnTo>
                <a:cubicBezTo>
                  <a:pt x="4186" y="10883"/>
                  <a:pt x="4272" y="10977"/>
                  <a:pt x="4333" y="11027"/>
                </a:cubicBezTo>
                <a:cubicBezTo>
                  <a:pt x="4393" y="11077"/>
                  <a:pt x="4452" y="11148"/>
                  <a:pt x="4476" y="11169"/>
                </a:cubicBezTo>
                <a:cubicBezTo>
                  <a:pt x="4500" y="11189"/>
                  <a:pt x="4637" y="11249"/>
                  <a:pt x="4764" y="11310"/>
                </a:cubicBezTo>
                <a:cubicBezTo>
                  <a:pt x="4891" y="11371"/>
                  <a:pt x="5002" y="11421"/>
                  <a:pt x="5010" y="11431"/>
                </a:cubicBezTo>
                <a:cubicBezTo>
                  <a:pt x="5027" y="11453"/>
                  <a:pt x="5281" y="11607"/>
                  <a:pt x="5482" y="11714"/>
                </a:cubicBezTo>
                <a:cubicBezTo>
                  <a:pt x="5561" y="11756"/>
                  <a:pt x="5708" y="11852"/>
                  <a:pt x="5811" y="11916"/>
                </a:cubicBezTo>
                <a:cubicBezTo>
                  <a:pt x="5914" y="11980"/>
                  <a:pt x="6056" y="12059"/>
                  <a:pt x="6139" y="12098"/>
                </a:cubicBezTo>
                <a:cubicBezTo>
                  <a:pt x="6222" y="12136"/>
                  <a:pt x="6332" y="12199"/>
                  <a:pt x="6385" y="12239"/>
                </a:cubicBezTo>
                <a:cubicBezTo>
                  <a:pt x="6439" y="12279"/>
                  <a:pt x="6497" y="12320"/>
                  <a:pt x="6509" y="12320"/>
                </a:cubicBezTo>
                <a:cubicBezTo>
                  <a:pt x="6529" y="12320"/>
                  <a:pt x="6625" y="12358"/>
                  <a:pt x="7042" y="12602"/>
                </a:cubicBezTo>
                <a:cubicBezTo>
                  <a:pt x="7328" y="12770"/>
                  <a:pt x="7740" y="13017"/>
                  <a:pt x="7843" y="13067"/>
                </a:cubicBezTo>
                <a:cubicBezTo>
                  <a:pt x="7879" y="13084"/>
                  <a:pt x="7904" y="13096"/>
                  <a:pt x="7905" y="13107"/>
                </a:cubicBezTo>
                <a:cubicBezTo>
                  <a:pt x="7905" y="13119"/>
                  <a:pt x="7926" y="13127"/>
                  <a:pt x="7946" y="13128"/>
                </a:cubicBezTo>
                <a:cubicBezTo>
                  <a:pt x="7979" y="13128"/>
                  <a:pt x="8137" y="13229"/>
                  <a:pt x="8397" y="13390"/>
                </a:cubicBezTo>
                <a:cubicBezTo>
                  <a:pt x="8454" y="13425"/>
                  <a:pt x="8589" y="13483"/>
                  <a:pt x="8685" y="13531"/>
                </a:cubicBezTo>
                <a:cubicBezTo>
                  <a:pt x="8780" y="13580"/>
                  <a:pt x="8866" y="13633"/>
                  <a:pt x="8890" y="13653"/>
                </a:cubicBezTo>
                <a:cubicBezTo>
                  <a:pt x="8914" y="13672"/>
                  <a:pt x="9008" y="13729"/>
                  <a:pt x="9095" y="13774"/>
                </a:cubicBezTo>
                <a:cubicBezTo>
                  <a:pt x="9182" y="13819"/>
                  <a:pt x="9251" y="13865"/>
                  <a:pt x="9259" y="13875"/>
                </a:cubicBezTo>
                <a:cubicBezTo>
                  <a:pt x="9267" y="13884"/>
                  <a:pt x="9331" y="13909"/>
                  <a:pt x="9383" y="13935"/>
                </a:cubicBezTo>
                <a:cubicBezTo>
                  <a:pt x="9526" y="14007"/>
                  <a:pt x="9509" y="14014"/>
                  <a:pt x="9157" y="14198"/>
                </a:cubicBezTo>
                <a:cubicBezTo>
                  <a:pt x="9052" y="14253"/>
                  <a:pt x="8950" y="14328"/>
                  <a:pt x="8910" y="14359"/>
                </a:cubicBezTo>
                <a:cubicBezTo>
                  <a:pt x="8870" y="14390"/>
                  <a:pt x="8807" y="14420"/>
                  <a:pt x="8787" y="14420"/>
                </a:cubicBezTo>
                <a:cubicBezTo>
                  <a:pt x="8768" y="14420"/>
                  <a:pt x="8744" y="14439"/>
                  <a:pt x="8726" y="14460"/>
                </a:cubicBezTo>
                <a:cubicBezTo>
                  <a:pt x="8707" y="14482"/>
                  <a:pt x="8589" y="14556"/>
                  <a:pt x="8459" y="14622"/>
                </a:cubicBezTo>
                <a:cubicBezTo>
                  <a:pt x="8328" y="14688"/>
                  <a:pt x="8195" y="14745"/>
                  <a:pt x="8171" y="14763"/>
                </a:cubicBezTo>
                <a:cubicBezTo>
                  <a:pt x="8148" y="14781"/>
                  <a:pt x="8104" y="14804"/>
                  <a:pt x="8069" y="14824"/>
                </a:cubicBezTo>
                <a:cubicBezTo>
                  <a:pt x="8033" y="14843"/>
                  <a:pt x="7961" y="14866"/>
                  <a:pt x="7925" y="14864"/>
                </a:cubicBezTo>
                <a:cubicBezTo>
                  <a:pt x="7861" y="14862"/>
                  <a:pt x="7714" y="14782"/>
                  <a:pt x="7617" y="14703"/>
                </a:cubicBezTo>
                <a:cubicBezTo>
                  <a:pt x="7590" y="14681"/>
                  <a:pt x="7520" y="14636"/>
                  <a:pt x="7453" y="14602"/>
                </a:cubicBezTo>
                <a:cubicBezTo>
                  <a:pt x="7386" y="14567"/>
                  <a:pt x="7228" y="14489"/>
                  <a:pt x="7104" y="14420"/>
                </a:cubicBezTo>
                <a:cubicBezTo>
                  <a:pt x="6980" y="14351"/>
                  <a:pt x="6847" y="14274"/>
                  <a:pt x="6817" y="14258"/>
                </a:cubicBezTo>
                <a:cubicBezTo>
                  <a:pt x="6786" y="14243"/>
                  <a:pt x="6755" y="14230"/>
                  <a:pt x="6755" y="14218"/>
                </a:cubicBezTo>
                <a:cubicBezTo>
                  <a:pt x="6755" y="14206"/>
                  <a:pt x="6739" y="14178"/>
                  <a:pt x="6714" y="14178"/>
                </a:cubicBezTo>
                <a:cubicBezTo>
                  <a:pt x="6689" y="14178"/>
                  <a:pt x="6621" y="14154"/>
                  <a:pt x="6570" y="14117"/>
                </a:cubicBezTo>
                <a:cubicBezTo>
                  <a:pt x="6486" y="14055"/>
                  <a:pt x="6387" y="14002"/>
                  <a:pt x="6078" y="13834"/>
                </a:cubicBezTo>
                <a:cubicBezTo>
                  <a:pt x="6014" y="13800"/>
                  <a:pt x="5910" y="13740"/>
                  <a:pt x="5831" y="13693"/>
                </a:cubicBezTo>
                <a:cubicBezTo>
                  <a:pt x="5460" y="13473"/>
                  <a:pt x="5262" y="13370"/>
                  <a:pt x="5236" y="13370"/>
                </a:cubicBezTo>
                <a:cubicBezTo>
                  <a:pt x="5220" y="13370"/>
                  <a:pt x="5188" y="13341"/>
                  <a:pt x="5154" y="13309"/>
                </a:cubicBezTo>
                <a:cubicBezTo>
                  <a:pt x="5099" y="13259"/>
                  <a:pt x="5019" y="13213"/>
                  <a:pt x="4620" y="13006"/>
                </a:cubicBezTo>
                <a:cubicBezTo>
                  <a:pt x="4572" y="12982"/>
                  <a:pt x="4453" y="12917"/>
                  <a:pt x="4374" y="12865"/>
                </a:cubicBezTo>
                <a:cubicBezTo>
                  <a:pt x="4295" y="12813"/>
                  <a:pt x="4222" y="12764"/>
                  <a:pt x="4209" y="12764"/>
                </a:cubicBezTo>
                <a:cubicBezTo>
                  <a:pt x="4197" y="12764"/>
                  <a:pt x="4128" y="12718"/>
                  <a:pt x="4045" y="12663"/>
                </a:cubicBezTo>
                <a:cubicBezTo>
                  <a:pt x="3963" y="12608"/>
                  <a:pt x="3879" y="12562"/>
                  <a:pt x="3860" y="12562"/>
                </a:cubicBezTo>
                <a:cubicBezTo>
                  <a:pt x="3842" y="12562"/>
                  <a:pt x="3816" y="12543"/>
                  <a:pt x="3799" y="12522"/>
                </a:cubicBezTo>
                <a:cubicBezTo>
                  <a:pt x="3781" y="12501"/>
                  <a:pt x="3690" y="12458"/>
                  <a:pt x="3614" y="12421"/>
                </a:cubicBezTo>
                <a:cubicBezTo>
                  <a:pt x="3539" y="12383"/>
                  <a:pt x="3460" y="12327"/>
                  <a:pt x="3429" y="12300"/>
                </a:cubicBezTo>
                <a:cubicBezTo>
                  <a:pt x="3399" y="12272"/>
                  <a:pt x="3356" y="12248"/>
                  <a:pt x="3327" y="12239"/>
                </a:cubicBezTo>
                <a:cubicBezTo>
                  <a:pt x="3298" y="12230"/>
                  <a:pt x="3265" y="12211"/>
                  <a:pt x="3265" y="12199"/>
                </a:cubicBezTo>
                <a:cubicBezTo>
                  <a:pt x="3265" y="12186"/>
                  <a:pt x="3222" y="12157"/>
                  <a:pt x="3162" y="12118"/>
                </a:cubicBezTo>
                <a:cubicBezTo>
                  <a:pt x="3035" y="12034"/>
                  <a:pt x="2612" y="11614"/>
                  <a:pt x="2547" y="11512"/>
                </a:cubicBezTo>
                <a:cubicBezTo>
                  <a:pt x="2522" y="11473"/>
                  <a:pt x="2449" y="11376"/>
                  <a:pt x="2382" y="11290"/>
                </a:cubicBezTo>
                <a:cubicBezTo>
                  <a:pt x="2240" y="11105"/>
                  <a:pt x="2006" y="10643"/>
                  <a:pt x="1951" y="10462"/>
                </a:cubicBezTo>
                <a:cubicBezTo>
                  <a:pt x="1930" y="10392"/>
                  <a:pt x="1903" y="10311"/>
                  <a:pt x="1890" y="10280"/>
                </a:cubicBezTo>
                <a:cubicBezTo>
                  <a:pt x="1787" y="10041"/>
                  <a:pt x="1725" y="9684"/>
                  <a:pt x="1725" y="9129"/>
                </a:cubicBezTo>
                <a:cubicBezTo>
                  <a:pt x="1725" y="8656"/>
                  <a:pt x="1756" y="8429"/>
                  <a:pt x="1828" y="8119"/>
                </a:cubicBezTo>
                <a:cubicBezTo>
                  <a:pt x="1899" y="7816"/>
                  <a:pt x="2140" y="7307"/>
                  <a:pt x="2382" y="6948"/>
                </a:cubicBezTo>
                <a:cubicBezTo>
                  <a:pt x="2601" y="6626"/>
                  <a:pt x="3091" y="6144"/>
                  <a:pt x="3368" y="5979"/>
                </a:cubicBezTo>
                <a:cubicBezTo>
                  <a:pt x="3417" y="5950"/>
                  <a:pt x="3465" y="5912"/>
                  <a:pt x="3470" y="5898"/>
                </a:cubicBezTo>
                <a:cubicBezTo>
                  <a:pt x="3476" y="5884"/>
                  <a:pt x="3495" y="5878"/>
                  <a:pt x="3511" y="5878"/>
                </a:cubicBezTo>
                <a:cubicBezTo>
                  <a:pt x="3528" y="5878"/>
                  <a:pt x="3604" y="5845"/>
                  <a:pt x="3676" y="5797"/>
                </a:cubicBezTo>
                <a:cubicBezTo>
                  <a:pt x="3747" y="5750"/>
                  <a:pt x="3865" y="5685"/>
                  <a:pt x="3943" y="5656"/>
                </a:cubicBezTo>
                <a:lnTo>
                  <a:pt x="4086" y="5595"/>
                </a:lnTo>
                <a:close/>
                <a:moveTo>
                  <a:pt x="13570" y="6726"/>
                </a:moveTo>
                <a:cubicBezTo>
                  <a:pt x="13648" y="6678"/>
                  <a:pt x="13641" y="6679"/>
                  <a:pt x="14063" y="6928"/>
                </a:cubicBezTo>
                <a:cubicBezTo>
                  <a:pt x="14113" y="6958"/>
                  <a:pt x="14222" y="7022"/>
                  <a:pt x="14309" y="7069"/>
                </a:cubicBezTo>
                <a:cubicBezTo>
                  <a:pt x="14397" y="7117"/>
                  <a:pt x="14551" y="7216"/>
                  <a:pt x="14638" y="7271"/>
                </a:cubicBezTo>
                <a:cubicBezTo>
                  <a:pt x="14725" y="7327"/>
                  <a:pt x="14842" y="7384"/>
                  <a:pt x="14905" y="7413"/>
                </a:cubicBezTo>
                <a:cubicBezTo>
                  <a:pt x="14968" y="7441"/>
                  <a:pt x="15062" y="7499"/>
                  <a:pt x="15110" y="7534"/>
                </a:cubicBezTo>
                <a:cubicBezTo>
                  <a:pt x="15158" y="7568"/>
                  <a:pt x="15227" y="7612"/>
                  <a:pt x="15274" y="7635"/>
                </a:cubicBezTo>
                <a:cubicBezTo>
                  <a:pt x="15425" y="7706"/>
                  <a:pt x="15832" y="7923"/>
                  <a:pt x="15870" y="7958"/>
                </a:cubicBezTo>
                <a:cubicBezTo>
                  <a:pt x="15890" y="7977"/>
                  <a:pt x="15937" y="8008"/>
                  <a:pt x="15972" y="8018"/>
                </a:cubicBezTo>
                <a:cubicBezTo>
                  <a:pt x="16008" y="8029"/>
                  <a:pt x="16073" y="8078"/>
                  <a:pt x="16136" y="8119"/>
                </a:cubicBezTo>
                <a:cubicBezTo>
                  <a:pt x="16200" y="8161"/>
                  <a:pt x="16294" y="8198"/>
                  <a:pt x="16342" y="8220"/>
                </a:cubicBezTo>
                <a:cubicBezTo>
                  <a:pt x="16389" y="8243"/>
                  <a:pt x="16436" y="8273"/>
                  <a:pt x="16444" y="8281"/>
                </a:cubicBezTo>
                <a:cubicBezTo>
                  <a:pt x="16460" y="8296"/>
                  <a:pt x="16492" y="8324"/>
                  <a:pt x="16814" y="8503"/>
                </a:cubicBezTo>
                <a:cubicBezTo>
                  <a:pt x="16925" y="8565"/>
                  <a:pt x="17014" y="8611"/>
                  <a:pt x="17019" y="8624"/>
                </a:cubicBezTo>
                <a:cubicBezTo>
                  <a:pt x="17024" y="8638"/>
                  <a:pt x="17050" y="8665"/>
                  <a:pt x="17081" y="8665"/>
                </a:cubicBezTo>
                <a:cubicBezTo>
                  <a:pt x="17111" y="8665"/>
                  <a:pt x="17142" y="8669"/>
                  <a:pt x="17142" y="8685"/>
                </a:cubicBezTo>
                <a:cubicBezTo>
                  <a:pt x="17142" y="8700"/>
                  <a:pt x="17157" y="8705"/>
                  <a:pt x="17183" y="8705"/>
                </a:cubicBezTo>
                <a:cubicBezTo>
                  <a:pt x="17210" y="8705"/>
                  <a:pt x="17278" y="8749"/>
                  <a:pt x="17327" y="8786"/>
                </a:cubicBezTo>
                <a:cubicBezTo>
                  <a:pt x="17376" y="8823"/>
                  <a:pt x="17499" y="8878"/>
                  <a:pt x="17594" y="8927"/>
                </a:cubicBezTo>
                <a:cubicBezTo>
                  <a:pt x="17946" y="9109"/>
                  <a:pt x="18123" y="9237"/>
                  <a:pt x="18477" y="9513"/>
                </a:cubicBezTo>
                <a:cubicBezTo>
                  <a:pt x="18793" y="9759"/>
                  <a:pt x="18833" y="9783"/>
                  <a:pt x="18949" y="9937"/>
                </a:cubicBezTo>
                <a:cubicBezTo>
                  <a:pt x="18996" y="9999"/>
                  <a:pt x="19075" y="10109"/>
                  <a:pt x="19134" y="10179"/>
                </a:cubicBezTo>
                <a:cubicBezTo>
                  <a:pt x="19257" y="10327"/>
                  <a:pt x="19655" y="11062"/>
                  <a:pt x="19688" y="11209"/>
                </a:cubicBezTo>
                <a:cubicBezTo>
                  <a:pt x="19700" y="11264"/>
                  <a:pt x="19724" y="11386"/>
                  <a:pt x="19749" y="11472"/>
                </a:cubicBezTo>
                <a:cubicBezTo>
                  <a:pt x="19775" y="11557"/>
                  <a:pt x="19814" y="11706"/>
                  <a:pt x="19832" y="11815"/>
                </a:cubicBezTo>
                <a:cubicBezTo>
                  <a:pt x="19879" y="12112"/>
                  <a:pt x="19864" y="12887"/>
                  <a:pt x="19811" y="13188"/>
                </a:cubicBezTo>
                <a:cubicBezTo>
                  <a:pt x="19768" y="13430"/>
                  <a:pt x="19761" y="13477"/>
                  <a:pt x="19708" y="13612"/>
                </a:cubicBezTo>
                <a:cubicBezTo>
                  <a:pt x="19696" y="13643"/>
                  <a:pt x="19667" y="13699"/>
                  <a:pt x="19647" y="13754"/>
                </a:cubicBezTo>
                <a:cubicBezTo>
                  <a:pt x="19524" y="14093"/>
                  <a:pt x="19372" y="14387"/>
                  <a:pt x="19093" y="14763"/>
                </a:cubicBezTo>
                <a:cubicBezTo>
                  <a:pt x="18898" y="15025"/>
                  <a:pt x="18460" y="15440"/>
                  <a:pt x="18271" y="15551"/>
                </a:cubicBezTo>
                <a:cubicBezTo>
                  <a:pt x="18187" y="15600"/>
                  <a:pt x="18128" y="15660"/>
                  <a:pt x="18128" y="15672"/>
                </a:cubicBezTo>
                <a:cubicBezTo>
                  <a:pt x="18128" y="15684"/>
                  <a:pt x="18109" y="15692"/>
                  <a:pt x="18087" y="15692"/>
                </a:cubicBezTo>
                <a:cubicBezTo>
                  <a:pt x="18065" y="15692"/>
                  <a:pt x="18024" y="15709"/>
                  <a:pt x="18005" y="15732"/>
                </a:cubicBezTo>
                <a:cubicBezTo>
                  <a:pt x="17985" y="15756"/>
                  <a:pt x="17872" y="15819"/>
                  <a:pt x="17758" y="15874"/>
                </a:cubicBezTo>
                <a:cubicBezTo>
                  <a:pt x="17644" y="15929"/>
                  <a:pt x="17543" y="15975"/>
                  <a:pt x="17532" y="15975"/>
                </a:cubicBezTo>
                <a:cubicBezTo>
                  <a:pt x="17521" y="15975"/>
                  <a:pt x="17512" y="14824"/>
                  <a:pt x="17512" y="13430"/>
                </a:cubicBezTo>
                <a:cubicBezTo>
                  <a:pt x="17512" y="11113"/>
                  <a:pt x="17515" y="10893"/>
                  <a:pt x="17471" y="10805"/>
                </a:cubicBezTo>
                <a:cubicBezTo>
                  <a:pt x="17414" y="10693"/>
                  <a:pt x="17056" y="10361"/>
                  <a:pt x="16999" y="10361"/>
                </a:cubicBezTo>
                <a:cubicBezTo>
                  <a:pt x="16950" y="10361"/>
                  <a:pt x="16860" y="10304"/>
                  <a:pt x="16752" y="10220"/>
                </a:cubicBezTo>
                <a:cubicBezTo>
                  <a:pt x="16707" y="10185"/>
                  <a:pt x="16665" y="10159"/>
                  <a:pt x="16650" y="10159"/>
                </a:cubicBezTo>
                <a:cubicBezTo>
                  <a:pt x="16635" y="10159"/>
                  <a:pt x="16565" y="10112"/>
                  <a:pt x="16485" y="10058"/>
                </a:cubicBezTo>
                <a:cubicBezTo>
                  <a:pt x="16406" y="10004"/>
                  <a:pt x="16295" y="9948"/>
                  <a:pt x="16260" y="9937"/>
                </a:cubicBezTo>
                <a:cubicBezTo>
                  <a:pt x="16224" y="9926"/>
                  <a:pt x="16141" y="9881"/>
                  <a:pt x="16075" y="9836"/>
                </a:cubicBezTo>
                <a:cubicBezTo>
                  <a:pt x="16009" y="9791"/>
                  <a:pt x="15947" y="9755"/>
                  <a:pt x="15931" y="9755"/>
                </a:cubicBezTo>
                <a:cubicBezTo>
                  <a:pt x="15915" y="9755"/>
                  <a:pt x="15873" y="9731"/>
                  <a:pt x="15829" y="9695"/>
                </a:cubicBezTo>
                <a:cubicBezTo>
                  <a:pt x="15784" y="9658"/>
                  <a:pt x="15687" y="9602"/>
                  <a:pt x="15623" y="9573"/>
                </a:cubicBezTo>
                <a:cubicBezTo>
                  <a:pt x="15513" y="9523"/>
                  <a:pt x="15243" y="9361"/>
                  <a:pt x="15213" y="9331"/>
                </a:cubicBezTo>
                <a:cubicBezTo>
                  <a:pt x="15189" y="9307"/>
                  <a:pt x="15058" y="9244"/>
                  <a:pt x="14823" y="9129"/>
                </a:cubicBezTo>
                <a:cubicBezTo>
                  <a:pt x="14700" y="9069"/>
                  <a:pt x="14597" y="9021"/>
                  <a:pt x="14597" y="9008"/>
                </a:cubicBezTo>
                <a:cubicBezTo>
                  <a:pt x="14597" y="8995"/>
                  <a:pt x="14541" y="8957"/>
                  <a:pt x="14474" y="8927"/>
                </a:cubicBezTo>
                <a:cubicBezTo>
                  <a:pt x="14406" y="8898"/>
                  <a:pt x="14331" y="8846"/>
                  <a:pt x="14309" y="8826"/>
                </a:cubicBezTo>
                <a:cubicBezTo>
                  <a:pt x="14288" y="8806"/>
                  <a:pt x="14219" y="8778"/>
                  <a:pt x="14145" y="8745"/>
                </a:cubicBezTo>
                <a:cubicBezTo>
                  <a:pt x="14071" y="8713"/>
                  <a:pt x="13967" y="8657"/>
                  <a:pt x="13919" y="8624"/>
                </a:cubicBezTo>
                <a:cubicBezTo>
                  <a:pt x="13821" y="8555"/>
                  <a:pt x="13675" y="8469"/>
                  <a:pt x="13427" y="8342"/>
                </a:cubicBezTo>
                <a:cubicBezTo>
                  <a:pt x="13332" y="8293"/>
                  <a:pt x="13250" y="8251"/>
                  <a:pt x="13242" y="8241"/>
                </a:cubicBezTo>
                <a:cubicBezTo>
                  <a:pt x="13234" y="8230"/>
                  <a:pt x="13204" y="8211"/>
                  <a:pt x="13180" y="8200"/>
                </a:cubicBezTo>
                <a:cubicBezTo>
                  <a:pt x="13157" y="8190"/>
                  <a:pt x="13105" y="8150"/>
                  <a:pt x="13057" y="8119"/>
                </a:cubicBezTo>
                <a:cubicBezTo>
                  <a:pt x="13010" y="8089"/>
                  <a:pt x="12866" y="8008"/>
                  <a:pt x="12729" y="7938"/>
                </a:cubicBezTo>
                <a:cubicBezTo>
                  <a:pt x="12591" y="7868"/>
                  <a:pt x="12471" y="7791"/>
                  <a:pt x="12462" y="7776"/>
                </a:cubicBezTo>
                <a:cubicBezTo>
                  <a:pt x="12452" y="7761"/>
                  <a:pt x="12364" y="7717"/>
                  <a:pt x="12277" y="7675"/>
                </a:cubicBezTo>
                <a:cubicBezTo>
                  <a:pt x="12190" y="7633"/>
                  <a:pt x="12113" y="7573"/>
                  <a:pt x="12113" y="7554"/>
                </a:cubicBezTo>
                <a:cubicBezTo>
                  <a:pt x="12113" y="7535"/>
                  <a:pt x="12215" y="7498"/>
                  <a:pt x="12318" y="7453"/>
                </a:cubicBezTo>
                <a:cubicBezTo>
                  <a:pt x="12421" y="7408"/>
                  <a:pt x="12503" y="7364"/>
                  <a:pt x="12503" y="7352"/>
                </a:cubicBezTo>
                <a:cubicBezTo>
                  <a:pt x="12503" y="7340"/>
                  <a:pt x="12518" y="7312"/>
                  <a:pt x="12544" y="7312"/>
                </a:cubicBezTo>
                <a:cubicBezTo>
                  <a:pt x="12570" y="7312"/>
                  <a:pt x="12669" y="7270"/>
                  <a:pt x="12749" y="7211"/>
                </a:cubicBezTo>
                <a:cubicBezTo>
                  <a:pt x="12830" y="7152"/>
                  <a:pt x="12971" y="7061"/>
                  <a:pt x="13078" y="7009"/>
                </a:cubicBezTo>
                <a:cubicBezTo>
                  <a:pt x="13185" y="6956"/>
                  <a:pt x="13283" y="6899"/>
                  <a:pt x="13283" y="6888"/>
                </a:cubicBezTo>
                <a:cubicBezTo>
                  <a:pt x="13283" y="6876"/>
                  <a:pt x="13326" y="6853"/>
                  <a:pt x="13386" y="6827"/>
                </a:cubicBezTo>
                <a:cubicBezTo>
                  <a:pt x="13445" y="6801"/>
                  <a:pt x="13530" y="6751"/>
                  <a:pt x="13570" y="6726"/>
                </a:cubicBezTo>
                <a:close/>
                <a:moveTo>
                  <a:pt x="10799" y="8321"/>
                </a:moveTo>
                <a:cubicBezTo>
                  <a:pt x="10816" y="8321"/>
                  <a:pt x="10876" y="8339"/>
                  <a:pt x="10943" y="8382"/>
                </a:cubicBezTo>
                <a:cubicBezTo>
                  <a:pt x="11010" y="8424"/>
                  <a:pt x="11113" y="8495"/>
                  <a:pt x="11169" y="8523"/>
                </a:cubicBezTo>
                <a:cubicBezTo>
                  <a:pt x="11321" y="8600"/>
                  <a:pt x="11400" y="8650"/>
                  <a:pt x="11435" y="8685"/>
                </a:cubicBezTo>
                <a:cubicBezTo>
                  <a:pt x="11453" y="8702"/>
                  <a:pt x="11496" y="8705"/>
                  <a:pt x="11518" y="8705"/>
                </a:cubicBezTo>
                <a:cubicBezTo>
                  <a:pt x="11539" y="8705"/>
                  <a:pt x="11590" y="8748"/>
                  <a:pt x="11641" y="8786"/>
                </a:cubicBezTo>
                <a:cubicBezTo>
                  <a:pt x="11727" y="8850"/>
                  <a:pt x="12057" y="9030"/>
                  <a:pt x="12421" y="9230"/>
                </a:cubicBezTo>
                <a:cubicBezTo>
                  <a:pt x="12509" y="9279"/>
                  <a:pt x="12664" y="9370"/>
                  <a:pt x="12770" y="9432"/>
                </a:cubicBezTo>
                <a:lnTo>
                  <a:pt x="12955" y="9553"/>
                </a:lnTo>
                <a:lnTo>
                  <a:pt x="12955" y="10785"/>
                </a:lnTo>
                <a:lnTo>
                  <a:pt x="12955" y="12037"/>
                </a:lnTo>
                <a:lnTo>
                  <a:pt x="12708" y="12199"/>
                </a:lnTo>
                <a:cubicBezTo>
                  <a:pt x="12573" y="12281"/>
                  <a:pt x="12389" y="12367"/>
                  <a:pt x="12318" y="12401"/>
                </a:cubicBezTo>
                <a:cubicBezTo>
                  <a:pt x="12247" y="12434"/>
                  <a:pt x="12161" y="12487"/>
                  <a:pt x="12113" y="12522"/>
                </a:cubicBezTo>
                <a:cubicBezTo>
                  <a:pt x="12065" y="12556"/>
                  <a:pt x="11961" y="12610"/>
                  <a:pt x="11887" y="12643"/>
                </a:cubicBezTo>
                <a:cubicBezTo>
                  <a:pt x="11813" y="12676"/>
                  <a:pt x="11753" y="12728"/>
                  <a:pt x="11743" y="12744"/>
                </a:cubicBezTo>
                <a:cubicBezTo>
                  <a:pt x="11734" y="12760"/>
                  <a:pt x="11658" y="12798"/>
                  <a:pt x="11600" y="12825"/>
                </a:cubicBezTo>
                <a:cubicBezTo>
                  <a:pt x="11541" y="12851"/>
                  <a:pt x="11459" y="12896"/>
                  <a:pt x="11415" y="12926"/>
                </a:cubicBezTo>
                <a:cubicBezTo>
                  <a:pt x="11371" y="12955"/>
                  <a:pt x="11272" y="13004"/>
                  <a:pt x="11189" y="13047"/>
                </a:cubicBezTo>
                <a:cubicBezTo>
                  <a:pt x="11106" y="13089"/>
                  <a:pt x="11003" y="13154"/>
                  <a:pt x="10943" y="13188"/>
                </a:cubicBezTo>
                <a:cubicBezTo>
                  <a:pt x="10812" y="13263"/>
                  <a:pt x="10785" y="13264"/>
                  <a:pt x="10655" y="13188"/>
                </a:cubicBezTo>
                <a:cubicBezTo>
                  <a:pt x="10600" y="13156"/>
                  <a:pt x="10473" y="13091"/>
                  <a:pt x="10388" y="13047"/>
                </a:cubicBezTo>
                <a:cubicBezTo>
                  <a:pt x="10304" y="13002"/>
                  <a:pt x="10205" y="12934"/>
                  <a:pt x="10163" y="12905"/>
                </a:cubicBezTo>
                <a:cubicBezTo>
                  <a:pt x="10120" y="12877"/>
                  <a:pt x="10037" y="12851"/>
                  <a:pt x="9978" y="12825"/>
                </a:cubicBezTo>
                <a:cubicBezTo>
                  <a:pt x="9919" y="12798"/>
                  <a:pt x="9865" y="12760"/>
                  <a:pt x="9855" y="12744"/>
                </a:cubicBezTo>
                <a:cubicBezTo>
                  <a:pt x="9845" y="12728"/>
                  <a:pt x="9785" y="12677"/>
                  <a:pt x="9711" y="12643"/>
                </a:cubicBezTo>
                <a:cubicBezTo>
                  <a:pt x="9637" y="12609"/>
                  <a:pt x="9482" y="12541"/>
                  <a:pt x="9383" y="12481"/>
                </a:cubicBezTo>
                <a:cubicBezTo>
                  <a:pt x="9283" y="12422"/>
                  <a:pt x="9207" y="12380"/>
                  <a:pt x="9198" y="12380"/>
                </a:cubicBezTo>
                <a:cubicBezTo>
                  <a:pt x="9189" y="12380"/>
                  <a:pt x="9120" y="12344"/>
                  <a:pt x="9054" y="12300"/>
                </a:cubicBezTo>
                <a:cubicBezTo>
                  <a:pt x="8988" y="12255"/>
                  <a:pt x="8869" y="12180"/>
                  <a:pt x="8787" y="12138"/>
                </a:cubicBezTo>
                <a:cubicBezTo>
                  <a:pt x="8543" y="12013"/>
                  <a:pt x="8541" y="12037"/>
                  <a:pt x="8541" y="10825"/>
                </a:cubicBezTo>
                <a:cubicBezTo>
                  <a:pt x="8541" y="10249"/>
                  <a:pt x="8551" y="9724"/>
                  <a:pt x="8561" y="9674"/>
                </a:cubicBezTo>
                <a:cubicBezTo>
                  <a:pt x="8574" y="9611"/>
                  <a:pt x="8612" y="9557"/>
                  <a:pt x="8685" y="9513"/>
                </a:cubicBezTo>
                <a:cubicBezTo>
                  <a:pt x="8742" y="9478"/>
                  <a:pt x="8900" y="9395"/>
                  <a:pt x="9034" y="9311"/>
                </a:cubicBezTo>
                <a:cubicBezTo>
                  <a:pt x="9167" y="9227"/>
                  <a:pt x="9324" y="9135"/>
                  <a:pt x="9383" y="9109"/>
                </a:cubicBezTo>
                <a:cubicBezTo>
                  <a:pt x="9441" y="9083"/>
                  <a:pt x="9599" y="8987"/>
                  <a:pt x="9732" y="8907"/>
                </a:cubicBezTo>
                <a:cubicBezTo>
                  <a:pt x="10048" y="8716"/>
                  <a:pt x="10051" y="8724"/>
                  <a:pt x="10101" y="8705"/>
                </a:cubicBezTo>
                <a:cubicBezTo>
                  <a:pt x="10125" y="8696"/>
                  <a:pt x="10177" y="8655"/>
                  <a:pt x="10224" y="8624"/>
                </a:cubicBezTo>
                <a:cubicBezTo>
                  <a:pt x="10272" y="8593"/>
                  <a:pt x="10374" y="8551"/>
                  <a:pt x="10430" y="8523"/>
                </a:cubicBezTo>
                <a:cubicBezTo>
                  <a:pt x="10485" y="8496"/>
                  <a:pt x="10568" y="8424"/>
                  <a:pt x="10635" y="8382"/>
                </a:cubicBezTo>
                <a:cubicBezTo>
                  <a:pt x="10702" y="8339"/>
                  <a:pt x="10783" y="8321"/>
                  <a:pt x="10799" y="8321"/>
                </a:cubicBezTo>
                <a:close/>
                <a:moveTo>
                  <a:pt x="14268" y="10300"/>
                </a:moveTo>
                <a:cubicBezTo>
                  <a:pt x="14286" y="10300"/>
                  <a:pt x="14593" y="10450"/>
                  <a:pt x="14679" y="10502"/>
                </a:cubicBezTo>
                <a:cubicBezTo>
                  <a:pt x="14710" y="10522"/>
                  <a:pt x="14777" y="10581"/>
                  <a:pt x="14843" y="10623"/>
                </a:cubicBezTo>
                <a:cubicBezTo>
                  <a:pt x="14910" y="10666"/>
                  <a:pt x="14977" y="10704"/>
                  <a:pt x="14987" y="10704"/>
                </a:cubicBezTo>
                <a:cubicBezTo>
                  <a:pt x="14997" y="10704"/>
                  <a:pt x="15064" y="10742"/>
                  <a:pt x="15131" y="10785"/>
                </a:cubicBezTo>
                <a:cubicBezTo>
                  <a:pt x="15197" y="10828"/>
                  <a:pt x="15331" y="10901"/>
                  <a:pt x="15418" y="10947"/>
                </a:cubicBezTo>
                <a:cubicBezTo>
                  <a:pt x="15505" y="10992"/>
                  <a:pt x="15634" y="11047"/>
                  <a:pt x="15705" y="11088"/>
                </a:cubicBezTo>
                <a:lnTo>
                  <a:pt x="15829" y="11169"/>
                </a:lnTo>
                <a:lnTo>
                  <a:pt x="15829" y="13713"/>
                </a:lnTo>
                <a:cubicBezTo>
                  <a:pt x="15833" y="15320"/>
                  <a:pt x="15826" y="16282"/>
                  <a:pt x="15808" y="16318"/>
                </a:cubicBezTo>
                <a:cubicBezTo>
                  <a:pt x="15793" y="16349"/>
                  <a:pt x="15775" y="16442"/>
                  <a:pt x="15767" y="16520"/>
                </a:cubicBezTo>
                <a:cubicBezTo>
                  <a:pt x="15733" y="16837"/>
                  <a:pt x="15730" y="16959"/>
                  <a:pt x="15705" y="16984"/>
                </a:cubicBezTo>
                <a:cubicBezTo>
                  <a:pt x="15691" y="16999"/>
                  <a:pt x="15664" y="17029"/>
                  <a:pt x="15664" y="17065"/>
                </a:cubicBezTo>
                <a:cubicBezTo>
                  <a:pt x="15664" y="17101"/>
                  <a:pt x="15659" y="17159"/>
                  <a:pt x="15644" y="17186"/>
                </a:cubicBezTo>
                <a:cubicBezTo>
                  <a:pt x="15629" y="17214"/>
                  <a:pt x="15603" y="17294"/>
                  <a:pt x="15582" y="17368"/>
                </a:cubicBezTo>
                <a:cubicBezTo>
                  <a:pt x="15562" y="17442"/>
                  <a:pt x="15533" y="17510"/>
                  <a:pt x="15521" y="17510"/>
                </a:cubicBezTo>
                <a:cubicBezTo>
                  <a:pt x="15508" y="17510"/>
                  <a:pt x="15500" y="17530"/>
                  <a:pt x="15500" y="17550"/>
                </a:cubicBezTo>
                <a:cubicBezTo>
                  <a:pt x="15500" y="17659"/>
                  <a:pt x="15080" y="18334"/>
                  <a:pt x="14925" y="18479"/>
                </a:cubicBezTo>
                <a:cubicBezTo>
                  <a:pt x="14876" y="18525"/>
                  <a:pt x="14843" y="18584"/>
                  <a:pt x="14843" y="18600"/>
                </a:cubicBezTo>
                <a:cubicBezTo>
                  <a:pt x="14843" y="18636"/>
                  <a:pt x="14492" y="18943"/>
                  <a:pt x="14453" y="18943"/>
                </a:cubicBezTo>
                <a:cubicBezTo>
                  <a:pt x="14437" y="18943"/>
                  <a:pt x="14368" y="19005"/>
                  <a:pt x="14309" y="19064"/>
                </a:cubicBezTo>
                <a:cubicBezTo>
                  <a:pt x="14251" y="19124"/>
                  <a:pt x="14162" y="19199"/>
                  <a:pt x="14104" y="19226"/>
                </a:cubicBezTo>
                <a:cubicBezTo>
                  <a:pt x="14046" y="19253"/>
                  <a:pt x="13982" y="19285"/>
                  <a:pt x="13960" y="19307"/>
                </a:cubicBezTo>
                <a:cubicBezTo>
                  <a:pt x="13890" y="19377"/>
                  <a:pt x="13461" y="19568"/>
                  <a:pt x="13160" y="19670"/>
                </a:cubicBezTo>
                <a:cubicBezTo>
                  <a:pt x="12834" y="19781"/>
                  <a:pt x="12698" y="19810"/>
                  <a:pt x="12359" y="19852"/>
                </a:cubicBezTo>
                <a:cubicBezTo>
                  <a:pt x="11805" y="19921"/>
                  <a:pt x="11251" y="19878"/>
                  <a:pt x="10696" y="19690"/>
                </a:cubicBezTo>
                <a:cubicBezTo>
                  <a:pt x="10313" y="19561"/>
                  <a:pt x="9962" y="19384"/>
                  <a:pt x="9649" y="19165"/>
                </a:cubicBezTo>
                <a:cubicBezTo>
                  <a:pt x="9613" y="19140"/>
                  <a:pt x="9849" y="18976"/>
                  <a:pt x="10286" y="18741"/>
                </a:cubicBezTo>
                <a:cubicBezTo>
                  <a:pt x="10373" y="18694"/>
                  <a:pt x="10442" y="18650"/>
                  <a:pt x="10450" y="18640"/>
                </a:cubicBezTo>
                <a:cubicBezTo>
                  <a:pt x="10458" y="18631"/>
                  <a:pt x="10510" y="18592"/>
                  <a:pt x="10573" y="18560"/>
                </a:cubicBezTo>
                <a:cubicBezTo>
                  <a:pt x="10832" y="18426"/>
                  <a:pt x="11329" y="18138"/>
                  <a:pt x="11415" y="18075"/>
                </a:cubicBezTo>
                <a:cubicBezTo>
                  <a:pt x="11465" y="18038"/>
                  <a:pt x="11535" y="18014"/>
                  <a:pt x="11559" y="18014"/>
                </a:cubicBezTo>
                <a:cubicBezTo>
                  <a:pt x="11582" y="18014"/>
                  <a:pt x="11594" y="18007"/>
                  <a:pt x="11600" y="17994"/>
                </a:cubicBezTo>
                <a:cubicBezTo>
                  <a:pt x="11611" y="17968"/>
                  <a:pt x="12038" y="17732"/>
                  <a:pt x="12072" y="17732"/>
                </a:cubicBezTo>
                <a:cubicBezTo>
                  <a:pt x="12084" y="17732"/>
                  <a:pt x="12113" y="17703"/>
                  <a:pt x="12154" y="17671"/>
                </a:cubicBezTo>
                <a:cubicBezTo>
                  <a:pt x="12195" y="17640"/>
                  <a:pt x="12295" y="17575"/>
                  <a:pt x="12380" y="17530"/>
                </a:cubicBezTo>
                <a:cubicBezTo>
                  <a:pt x="12464" y="17485"/>
                  <a:pt x="12638" y="17407"/>
                  <a:pt x="12749" y="17348"/>
                </a:cubicBezTo>
                <a:cubicBezTo>
                  <a:pt x="12860" y="17289"/>
                  <a:pt x="12946" y="17239"/>
                  <a:pt x="12955" y="17227"/>
                </a:cubicBezTo>
                <a:cubicBezTo>
                  <a:pt x="12963" y="17215"/>
                  <a:pt x="13057" y="17158"/>
                  <a:pt x="13160" y="17106"/>
                </a:cubicBezTo>
                <a:cubicBezTo>
                  <a:pt x="13785" y="16788"/>
                  <a:pt x="14116" y="16531"/>
                  <a:pt x="14207" y="16318"/>
                </a:cubicBezTo>
                <a:cubicBezTo>
                  <a:pt x="14243" y="16234"/>
                  <a:pt x="14248" y="15797"/>
                  <a:pt x="14248" y="13269"/>
                </a:cubicBezTo>
                <a:cubicBezTo>
                  <a:pt x="14248" y="11640"/>
                  <a:pt x="14260" y="10300"/>
                  <a:pt x="14268" y="10300"/>
                </a:cubicBezTo>
                <a:close/>
                <a:moveTo>
                  <a:pt x="12975" y="13531"/>
                </a:moveTo>
                <a:cubicBezTo>
                  <a:pt x="12978" y="13531"/>
                  <a:pt x="12979" y="13926"/>
                  <a:pt x="12975" y="14400"/>
                </a:cubicBezTo>
                <a:lnTo>
                  <a:pt x="12955" y="15248"/>
                </a:lnTo>
                <a:lnTo>
                  <a:pt x="12811" y="15349"/>
                </a:lnTo>
                <a:cubicBezTo>
                  <a:pt x="12728" y="15402"/>
                  <a:pt x="12582" y="15472"/>
                  <a:pt x="12503" y="15510"/>
                </a:cubicBezTo>
                <a:cubicBezTo>
                  <a:pt x="12424" y="15549"/>
                  <a:pt x="12286" y="15641"/>
                  <a:pt x="12174" y="15712"/>
                </a:cubicBezTo>
                <a:cubicBezTo>
                  <a:pt x="12063" y="15784"/>
                  <a:pt x="11900" y="15879"/>
                  <a:pt x="11825" y="15914"/>
                </a:cubicBezTo>
                <a:cubicBezTo>
                  <a:pt x="11751" y="15950"/>
                  <a:pt x="11682" y="15982"/>
                  <a:pt x="11682" y="15995"/>
                </a:cubicBezTo>
                <a:cubicBezTo>
                  <a:pt x="11682" y="16008"/>
                  <a:pt x="11626" y="16049"/>
                  <a:pt x="11559" y="16076"/>
                </a:cubicBezTo>
                <a:cubicBezTo>
                  <a:pt x="11491" y="16102"/>
                  <a:pt x="11396" y="16151"/>
                  <a:pt x="11333" y="16197"/>
                </a:cubicBezTo>
                <a:cubicBezTo>
                  <a:pt x="11270" y="16242"/>
                  <a:pt x="11207" y="16278"/>
                  <a:pt x="11189" y="16278"/>
                </a:cubicBezTo>
                <a:cubicBezTo>
                  <a:pt x="11172" y="16278"/>
                  <a:pt x="11099" y="16319"/>
                  <a:pt x="11045" y="16358"/>
                </a:cubicBezTo>
                <a:cubicBezTo>
                  <a:pt x="10991" y="16398"/>
                  <a:pt x="10870" y="16484"/>
                  <a:pt x="10758" y="16540"/>
                </a:cubicBezTo>
                <a:cubicBezTo>
                  <a:pt x="10646" y="16597"/>
                  <a:pt x="10488" y="16671"/>
                  <a:pt x="10409" y="16722"/>
                </a:cubicBezTo>
                <a:cubicBezTo>
                  <a:pt x="10330" y="16773"/>
                  <a:pt x="10184" y="16854"/>
                  <a:pt x="10081" y="16904"/>
                </a:cubicBezTo>
                <a:cubicBezTo>
                  <a:pt x="9977" y="16954"/>
                  <a:pt x="9842" y="17029"/>
                  <a:pt x="9793" y="17065"/>
                </a:cubicBezTo>
                <a:cubicBezTo>
                  <a:pt x="9744" y="17102"/>
                  <a:pt x="9686" y="17146"/>
                  <a:pt x="9670" y="17146"/>
                </a:cubicBezTo>
                <a:cubicBezTo>
                  <a:pt x="9654" y="17146"/>
                  <a:pt x="9626" y="17157"/>
                  <a:pt x="9588" y="17186"/>
                </a:cubicBezTo>
                <a:cubicBezTo>
                  <a:pt x="9550" y="17216"/>
                  <a:pt x="9397" y="17298"/>
                  <a:pt x="9259" y="17368"/>
                </a:cubicBezTo>
                <a:cubicBezTo>
                  <a:pt x="9122" y="17438"/>
                  <a:pt x="8962" y="17543"/>
                  <a:pt x="8890" y="17590"/>
                </a:cubicBezTo>
                <a:cubicBezTo>
                  <a:pt x="8737" y="17692"/>
                  <a:pt x="8288" y="17893"/>
                  <a:pt x="8233" y="17893"/>
                </a:cubicBezTo>
                <a:cubicBezTo>
                  <a:pt x="8212" y="17893"/>
                  <a:pt x="8152" y="17925"/>
                  <a:pt x="8110" y="17954"/>
                </a:cubicBezTo>
                <a:cubicBezTo>
                  <a:pt x="8034" y="18006"/>
                  <a:pt x="7965" y="18025"/>
                  <a:pt x="7781" y="18055"/>
                </a:cubicBezTo>
                <a:cubicBezTo>
                  <a:pt x="7730" y="18063"/>
                  <a:pt x="7667" y="18081"/>
                  <a:pt x="7658" y="18095"/>
                </a:cubicBezTo>
                <a:cubicBezTo>
                  <a:pt x="7649" y="18109"/>
                  <a:pt x="7609" y="18136"/>
                  <a:pt x="7556" y="18136"/>
                </a:cubicBezTo>
                <a:cubicBezTo>
                  <a:pt x="7502" y="18136"/>
                  <a:pt x="7442" y="18140"/>
                  <a:pt x="7432" y="18156"/>
                </a:cubicBezTo>
                <a:cubicBezTo>
                  <a:pt x="7423" y="18171"/>
                  <a:pt x="7328" y="18176"/>
                  <a:pt x="7227" y="18176"/>
                </a:cubicBezTo>
                <a:cubicBezTo>
                  <a:pt x="7126" y="18176"/>
                  <a:pt x="7052" y="18201"/>
                  <a:pt x="7042" y="18216"/>
                </a:cubicBezTo>
                <a:cubicBezTo>
                  <a:pt x="7019" y="18253"/>
                  <a:pt x="6463" y="18253"/>
                  <a:pt x="6406" y="18216"/>
                </a:cubicBezTo>
                <a:cubicBezTo>
                  <a:pt x="6382" y="18201"/>
                  <a:pt x="6304" y="18196"/>
                  <a:pt x="6221" y="18196"/>
                </a:cubicBezTo>
                <a:cubicBezTo>
                  <a:pt x="6139" y="18196"/>
                  <a:pt x="6067" y="18171"/>
                  <a:pt x="6057" y="18156"/>
                </a:cubicBezTo>
                <a:cubicBezTo>
                  <a:pt x="6047" y="18140"/>
                  <a:pt x="5983" y="18136"/>
                  <a:pt x="5913" y="18136"/>
                </a:cubicBezTo>
                <a:cubicBezTo>
                  <a:pt x="5844" y="18136"/>
                  <a:pt x="5779" y="18111"/>
                  <a:pt x="5770" y="18095"/>
                </a:cubicBezTo>
                <a:cubicBezTo>
                  <a:pt x="5760" y="18080"/>
                  <a:pt x="5725" y="18075"/>
                  <a:pt x="5687" y="18075"/>
                </a:cubicBezTo>
                <a:cubicBezTo>
                  <a:pt x="5650" y="18075"/>
                  <a:pt x="5595" y="18050"/>
                  <a:pt x="5585" y="18035"/>
                </a:cubicBezTo>
                <a:cubicBezTo>
                  <a:pt x="5575" y="18019"/>
                  <a:pt x="5554" y="18014"/>
                  <a:pt x="5523" y="18014"/>
                </a:cubicBezTo>
                <a:cubicBezTo>
                  <a:pt x="5492" y="18014"/>
                  <a:pt x="5448" y="18007"/>
                  <a:pt x="5421" y="17994"/>
                </a:cubicBezTo>
                <a:cubicBezTo>
                  <a:pt x="5393" y="17981"/>
                  <a:pt x="5277" y="17921"/>
                  <a:pt x="5174" y="17873"/>
                </a:cubicBezTo>
                <a:cubicBezTo>
                  <a:pt x="4790" y="17695"/>
                  <a:pt x="4595" y="17600"/>
                  <a:pt x="4415" y="17469"/>
                </a:cubicBezTo>
                <a:cubicBezTo>
                  <a:pt x="4201" y="17315"/>
                  <a:pt x="3738" y="16885"/>
                  <a:pt x="3737" y="16843"/>
                </a:cubicBezTo>
                <a:cubicBezTo>
                  <a:pt x="3737" y="16828"/>
                  <a:pt x="3703" y="16772"/>
                  <a:pt x="3655" y="16722"/>
                </a:cubicBezTo>
                <a:cubicBezTo>
                  <a:pt x="3608" y="16672"/>
                  <a:pt x="3552" y="16617"/>
                  <a:pt x="3552" y="16601"/>
                </a:cubicBezTo>
                <a:cubicBezTo>
                  <a:pt x="3552" y="16584"/>
                  <a:pt x="3546" y="16560"/>
                  <a:pt x="3532" y="16560"/>
                </a:cubicBezTo>
                <a:cubicBezTo>
                  <a:pt x="3518" y="16560"/>
                  <a:pt x="3496" y="16534"/>
                  <a:pt x="3470" y="16480"/>
                </a:cubicBezTo>
                <a:cubicBezTo>
                  <a:pt x="3444" y="16426"/>
                  <a:pt x="3405" y="16369"/>
                  <a:pt x="3388" y="16358"/>
                </a:cubicBezTo>
                <a:cubicBezTo>
                  <a:pt x="3362" y="16342"/>
                  <a:pt x="3286" y="16193"/>
                  <a:pt x="3121" y="15833"/>
                </a:cubicBezTo>
                <a:cubicBezTo>
                  <a:pt x="2948" y="15454"/>
                  <a:pt x="2870" y="15016"/>
                  <a:pt x="2855" y="14400"/>
                </a:cubicBezTo>
                <a:lnTo>
                  <a:pt x="2834" y="13935"/>
                </a:lnTo>
                <a:lnTo>
                  <a:pt x="2957" y="13996"/>
                </a:lnTo>
                <a:cubicBezTo>
                  <a:pt x="3028" y="14033"/>
                  <a:pt x="3136" y="14084"/>
                  <a:pt x="3183" y="14117"/>
                </a:cubicBezTo>
                <a:cubicBezTo>
                  <a:pt x="3230" y="14150"/>
                  <a:pt x="3275" y="14178"/>
                  <a:pt x="3286" y="14178"/>
                </a:cubicBezTo>
                <a:cubicBezTo>
                  <a:pt x="3297" y="14178"/>
                  <a:pt x="3346" y="14209"/>
                  <a:pt x="3388" y="14238"/>
                </a:cubicBezTo>
                <a:cubicBezTo>
                  <a:pt x="3430" y="14267"/>
                  <a:pt x="3527" y="14332"/>
                  <a:pt x="3614" y="14380"/>
                </a:cubicBezTo>
                <a:cubicBezTo>
                  <a:pt x="3701" y="14427"/>
                  <a:pt x="3847" y="14505"/>
                  <a:pt x="3943" y="14561"/>
                </a:cubicBezTo>
                <a:cubicBezTo>
                  <a:pt x="4038" y="14617"/>
                  <a:pt x="4198" y="14714"/>
                  <a:pt x="4292" y="14763"/>
                </a:cubicBezTo>
                <a:cubicBezTo>
                  <a:pt x="4385" y="14812"/>
                  <a:pt x="4477" y="14865"/>
                  <a:pt x="4497" y="14884"/>
                </a:cubicBezTo>
                <a:cubicBezTo>
                  <a:pt x="4517" y="14904"/>
                  <a:pt x="4619" y="14957"/>
                  <a:pt x="4723" y="15006"/>
                </a:cubicBezTo>
                <a:cubicBezTo>
                  <a:pt x="4826" y="15054"/>
                  <a:pt x="4918" y="15112"/>
                  <a:pt x="4928" y="15127"/>
                </a:cubicBezTo>
                <a:cubicBezTo>
                  <a:pt x="4937" y="15142"/>
                  <a:pt x="4992" y="15180"/>
                  <a:pt x="5051" y="15207"/>
                </a:cubicBezTo>
                <a:cubicBezTo>
                  <a:pt x="5110" y="15235"/>
                  <a:pt x="5235" y="15307"/>
                  <a:pt x="5338" y="15369"/>
                </a:cubicBezTo>
                <a:cubicBezTo>
                  <a:pt x="5442" y="15431"/>
                  <a:pt x="5625" y="15517"/>
                  <a:pt x="5729" y="15571"/>
                </a:cubicBezTo>
                <a:cubicBezTo>
                  <a:pt x="5832" y="15624"/>
                  <a:pt x="5931" y="15693"/>
                  <a:pt x="5954" y="15712"/>
                </a:cubicBezTo>
                <a:cubicBezTo>
                  <a:pt x="5978" y="15732"/>
                  <a:pt x="6047" y="15776"/>
                  <a:pt x="6119" y="15813"/>
                </a:cubicBezTo>
                <a:cubicBezTo>
                  <a:pt x="6190" y="15851"/>
                  <a:pt x="6254" y="15883"/>
                  <a:pt x="6262" y="15894"/>
                </a:cubicBezTo>
                <a:cubicBezTo>
                  <a:pt x="6271" y="15905"/>
                  <a:pt x="6343" y="15929"/>
                  <a:pt x="6406" y="15955"/>
                </a:cubicBezTo>
                <a:cubicBezTo>
                  <a:pt x="6469" y="15980"/>
                  <a:pt x="6551" y="16028"/>
                  <a:pt x="6591" y="16056"/>
                </a:cubicBezTo>
                <a:cubicBezTo>
                  <a:pt x="6630" y="16083"/>
                  <a:pt x="6698" y="16125"/>
                  <a:pt x="6755" y="16157"/>
                </a:cubicBezTo>
                <a:cubicBezTo>
                  <a:pt x="6812" y="16188"/>
                  <a:pt x="6902" y="16237"/>
                  <a:pt x="6940" y="16258"/>
                </a:cubicBezTo>
                <a:cubicBezTo>
                  <a:pt x="6978" y="16278"/>
                  <a:pt x="7019" y="16320"/>
                  <a:pt x="7042" y="16338"/>
                </a:cubicBezTo>
                <a:cubicBezTo>
                  <a:pt x="7130" y="16405"/>
                  <a:pt x="7352" y="16459"/>
                  <a:pt x="7535" y="16459"/>
                </a:cubicBezTo>
                <a:cubicBezTo>
                  <a:pt x="7706" y="16459"/>
                  <a:pt x="7760" y="16430"/>
                  <a:pt x="8069" y="16278"/>
                </a:cubicBezTo>
                <a:cubicBezTo>
                  <a:pt x="8254" y="16186"/>
                  <a:pt x="8433" y="16088"/>
                  <a:pt x="8479" y="16056"/>
                </a:cubicBezTo>
                <a:cubicBezTo>
                  <a:pt x="8526" y="16023"/>
                  <a:pt x="8571" y="15995"/>
                  <a:pt x="8582" y="15995"/>
                </a:cubicBezTo>
                <a:cubicBezTo>
                  <a:pt x="8593" y="15995"/>
                  <a:pt x="8655" y="15970"/>
                  <a:pt x="8705" y="15934"/>
                </a:cubicBezTo>
                <a:cubicBezTo>
                  <a:pt x="8755" y="15899"/>
                  <a:pt x="8849" y="15834"/>
                  <a:pt x="8931" y="15793"/>
                </a:cubicBezTo>
                <a:cubicBezTo>
                  <a:pt x="9126" y="15695"/>
                  <a:pt x="9452" y="15517"/>
                  <a:pt x="9465" y="15490"/>
                </a:cubicBezTo>
                <a:cubicBezTo>
                  <a:pt x="9470" y="15478"/>
                  <a:pt x="9496" y="15470"/>
                  <a:pt x="9526" y="15470"/>
                </a:cubicBezTo>
                <a:cubicBezTo>
                  <a:pt x="9557" y="15470"/>
                  <a:pt x="9588" y="15462"/>
                  <a:pt x="9588" y="15450"/>
                </a:cubicBezTo>
                <a:cubicBezTo>
                  <a:pt x="9588" y="15438"/>
                  <a:pt x="9626" y="15408"/>
                  <a:pt x="9670" y="15389"/>
                </a:cubicBezTo>
                <a:cubicBezTo>
                  <a:pt x="9714" y="15370"/>
                  <a:pt x="9804" y="15314"/>
                  <a:pt x="9875" y="15268"/>
                </a:cubicBezTo>
                <a:cubicBezTo>
                  <a:pt x="9947" y="15222"/>
                  <a:pt x="10015" y="15188"/>
                  <a:pt x="10040" y="15187"/>
                </a:cubicBezTo>
                <a:cubicBezTo>
                  <a:pt x="10064" y="15186"/>
                  <a:pt x="10128" y="15158"/>
                  <a:pt x="10163" y="15127"/>
                </a:cubicBezTo>
                <a:cubicBezTo>
                  <a:pt x="10220" y="15074"/>
                  <a:pt x="10297" y="15014"/>
                  <a:pt x="10696" y="14804"/>
                </a:cubicBezTo>
                <a:cubicBezTo>
                  <a:pt x="10776" y="14762"/>
                  <a:pt x="10914" y="14679"/>
                  <a:pt x="11004" y="14622"/>
                </a:cubicBezTo>
                <a:cubicBezTo>
                  <a:pt x="11095" y="14565"/>
                  <a:pt x="11189" y="14521"/>
                  <a:pt x="11210" y="14521"/>
                </a:cubicBezTo>
                <a:cubicBezTo>
                  <a:pt x="11230" y="14521"/>
                  <a:pt x="11285" y="14501"/>
                  <a:pt x="11333" y="14460"/>
                </a:cubicBezTo>
                <a:cubicBezTo>
                  <a:pt x="11380" y="14420"/>
                  <a:pt x="11479" y="14357"/>
                  <a:pt x="11559" y="14319"/>
                </a:cubicBezTo>
                <a:cubicBezTo>
                  <a:pt x="11798" y="14205"/>
                  <a:pt x="12062" y="14057"/>
                  <a:pt x="12113" y="14016"/>
                </a:cubicBezTo>
                <a:cubicBezTo>
                  <a:pt x="12176" y="13964"/>
                  <a:pt x="12621" y="13713"/>
                  <a:pt x="12647" y="13713"/>
                </a:cubicBezTo>
                <a:cubicBezTo>
                  <a:pt x="12658" y="13713"/>
                  <a:pt x="12730" y="13659"/>
                  <a:pt x="12811" y="13612"/>
                </a:cubicBezTo>
                <a:cubicBezTo>
                  <a:pt x="12892" y="13565"/>
                  <a:pt x="12972" y="13531"/>
                  <a:pt x="12975" y="13531"/>
                </a:cubicBezTo>
                <a:close/>
              </a:path>
            </a:pathLst>
          </a:cu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13"/>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12"/>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211">
                                            <p:bg/>
                                          </p:spTgt>
                                        </p:tgtEl>
                                        <p:attrNameLst>
                                          <p:attrName>style.visibility</p:attrName>
                                        </p:attrNameLst>
                                      </p:cBhvr>
                                      <p:to>
                                        <p:strVal val="visible"/>
                                      </p:to>
                                    </p:set>
                                  </p:childTnLst>
                                </p:cTn>
                              </p:par>
                              <p:par>
                                <p:cTn id="13" presetClass="entr" nodeType="withEffect" presetSubtype="0" presetID="1" grpId="3" fill="hold">
                                  <p:stCondLst>
                                    <p:cond delay="0"/>
                                  </p:stCondLst>
                                  <p:iterate type="el" backwards="0">
                                    <p:tmAbs val="0"/>
                                  </p:iterate>
                                  <p:childTnLst>
                                    <p:set>
                                      <p:cBhvr>
                                        <p:cTn id="14" fill="hold"/>
                                        <p:tgtEl>
                                          <p:spTgt spid="2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3" fill="hold">
                                  <p:stCondLst>
                                    <p:cond delay="0"/>
                                  </p:stCondLst>
                                  <p:iterate type="el" backwards="0">
                                    <p:tmAbs val="0"/>
                                  </p:iterate>
                                  <p:childTnLst>
                                    <p:set>
                                      <p:cBhvr>
                                        <p:cTn id="18" fill="hold"/>
                                        <p:tgtEl>
                                          <p:spTgt spid="211">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3" fill="hold">
                                  <p:stCondLst>
                                    <p:cond delay="0"/>
                                  </p:stCondLst>
                                  <p:iterate type="el" backwards="0">
                                    <p:tmAbs val="0"/>
                                  </p:iterate>
                                  <p:childTnLst>
                                    <p:set>
                                      <p:cBhvr>
                                        <p:cTn id="22" fill="hold"/>
                                        <p:tgtEl>
                                          <p:spTgt spid="211">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3" fill="hold">
                                  <p:stCondLst>
                                    <p:cond delay="0"/>
                                  </p:stCondLst>
                                  <p:iterate type="el" backwards="0">
                                    <p:tmAbs val="0"/>
                                  </p:iterate>
                                  <p:childTnLst>
                                    <p:set>
                                      <p:cBhvr>
                                        <p:cTn id="26" fill="hold"/>
                                        <p:tgtEl>
                                          <p:spTgt spid="211">
                                            <p:txEl>
                                              <p:pRg st="3" end="3"/>
                                            </p:txEl>
                                          </p:spTgt>
                                        </p:tgtEl>
                                        <p:attrNameLst>
                                          <p:attrName>style.visibility</p:attrName>
                                        </p:attrNameLst>
                                      </p:cBhvr>
                                      <p:to>
                                        <p:strVal val="visible"/>
                                      </p:to>
                                    </p:set>
                                  </p:childTnLst>
                                </p:cTn>
                              </p:par>
                            </p:childTnLst>
                          </p:cTn>
                        </p:par>
                        <p:par>
                          <p:cTn id="27" fill="hold">
                            <p:stCondLst>
                              <p:cond delay="0"/>
                            </p:stCondLst>
                            <p:childTnLst>
                              <p:par>
                                <p:cTn id="28" presetClass="entr" nodeType="afterEffect" presetSubtype="0" presetID="1" grpId="4" fill="hold">
                                  <p:stCondLst>
                                    <p:cond delay="0"/>
                                  </p:stCondLst>
                                  <p:iterate type="el" backwards="0">
                                    <p:tmAbs val="0"/>
                                  </p:iterate>
                                  <p:childTnLst>
                                    <p:set>
                                      <p:cBhvr>
                                        <p:cTn id="29" fill="hold"/>
                                        <p:tgtEl>
                                          <p:spTgt spid="21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Class="entr" nodeType="clickEffect" presetSubtype="0" presetID="1" grpId="3" fill="hold">
                                  <p:stCondLst>
                                    <p:cond delay="0"/>
                                  </p:stCondLst>
                                  <p:iterate type="el" backwards="0">
                                    <p:tmAbs val="0"/>
                                  </p:iterate>
                                  <p:childTnLst>
                                    <p:set>
                                      <p:cBhvr>
                                        <p:cTn id="33" fill="hold"/>
                                        <p:tgtEl>
                                          <p:spTgt spid="211">
                                            <p:txEl>
                                              <p:pRg st="4" end="4"/>
                                            </p:txEl>
                                          </p:spTgt>
                                        </p:tgtEl>
                                        <p:attrNameLst>
                                          <p:attrName>style.visibility</p:attrName>
                                        </p:attrNameLst>
                                      </p:cBhvr>
                                      <p:to>
                                        <p:strVal val="visible"/>
                                      </p:to>
                                    </p:set>
                                  </p:childTnLst>
                                </p:cTn>
                              </p:par>
                            </p:childTnLst>
                          </p:cTn>
                        </p:par>
                        <p:par>
                          <p:cTn id="34" fill="hold">
                            <p:stCondLst>
                              <p:cond delay="0"/>
                            </p:stCondLst>
                            <p:childTnLst>
                              <p:par>
                                <p:cTn id="35" presetClass="entr" nodeType="afterEffect" presetSubtype="0" presetID="1" grpId="5" fill="hold">
                                  <p:stCondLst>
                                    <p:cond delay="0"/>
                                  </p:stCondLst>
                                  <p:iterate type="el" backwards="0">
                                    <p:tmAbs val="0"/>
                                  </p:iterate>
                                  <p:childTnLst>
                                    <p:set>
                                      <p:cBhvr>
                                        <p:cTn id="36" fill="hold"/>
                                        <p:tgtEl>
                                          <p:spTgt spid="2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4" grpId="4"/>
      <p:bldP build="whole" bldLvl="1" animBg="1" rev="0" advAuto="0" spid="213" grpId="1"/>
      <p:bldP build="p" bldLvl="5" animBg="1" rev="0" advAuto="0" spid="211" grpId="3"/>
      <p:bldP build="whole" bldLvl="1" animBg="1" rev="0" advAuto="0" spid="212" grpId="2"/>
      <p:bldP build="whole" bldLvl="1" animBg="1" rev="0" advAuto="0" spid="215" grpId="5"/>
    </p:bldLst>
  </p:timing>
</p:sld>
</file>

<file path=ppt/theme/theme1.xml><?xml version="1.0" encoding="utf-8"?>
<a:theme xmlns:a="http://schemas.openxmlformats.org/drawingml/2006/main" xmlns:r="http://schemas.openxmlformats.org/officeDocument/2006/relationships" name="33_DynamicLight">
  <a:themeElements>
    <a:clrScheme name="33_DynamicLight">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3_DynamicLight">
      <a:majorFont>
        <a:latin typeface="Helvetica Neue"/>
        <a:ea typeface="Helvetica Neue"/>
        <a:cs typeface="Helvetica Neue"/>
      </a:majorFont>
      <a:minorFont>
        <a:latin typeface="Helvetica Neue"/>
        <a:ea typeface="Helvetica Neue"/>
        <a:cs typeface="Helvetica Neue"/>
      </a:minorFont>
    </a:fontScheme>
    <a:fmtScheme name="33_Dynamic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3_DynamicLight">
  <a:themeElements>
    <a:clrScheme name="33_DynamicLight">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3_DynamicLight">
      <a:majorFont>
        <a:latin typeface="Helvetica Neue"/>
        <a:ea typeface="Helvetica Neue"/>
        <a:cs typeface="Helvetica Neue"/>
      </a:majorFont>
      <a:minorFont>
        <a:latin typeface="Helvetica Neue"/>
        <a:ea typeface="Helvetica Neue"/>
        <a:cs typeface="Helvetica Neue"/>
      </a:minorFont>
    </a:fontScheme>
    <a:fmtScheme name="33_Dynamic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